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7"/>
  </p:notesMasterIdLst>
  <p:sldIdLst>
    <p:sldId id="2193" r:id="rId2"/>
    <p:sldId id="2211" r:id="rId3"/>
    <p:sldId id="2239" r:id="rId4"/>
    <p:sldId id="2242" r:id="rId5"/>
    <p:sldId id="2243" r:id="rId6"/>
    <p:sldId id="2274" r:id="rId7"/>
    <p:sldId id="2244" r:id="rId8"/>
    <p:sldId id="2246" r:id="rId9"/>
    <p:sldId id="2247" r:id="rId10"/>
    <p:sldId id="2248" r:id="rId11"/>
    <p:sldId id="2249" r:id="rId12"/>
    <p:sldId id="2251" r:id="rId13"/>
    <p:sldId id="2250" r:id="rId14"/>
    <p:sldId id="2252" r:id="rId15"/>
    <p:sldId id="2253" r:id="rId16"/>
    <p:sldId id="2258" r:id="rId17"/>
    <p:sldId id="2254" r:id="rId18"/>
    <p:sldId id="2255" r:id="rId19"/>
    <p:sldId id="2256" r:id="rId20"/>
    <p:sldId id="2257" r:id="rId21"/>
    <p:sldId id="2259" r:id="rId22"/>
    <p:sldId id="2260" r:id="rId23"/>
    <p:sldId id="2261" r:id="rId24"/>
    <p:sldId id="2264" r:id="rId25"/>
    <p:sldId id="2262" r:id="rId26"/>
    <p:sldId id="2269" r:id="rId27"/>
    <p:sldId id="2263" r:id="rId28"/>
    <p:sldId id="2265" r:id="rId29"/>
    <p:sldId id="2270" r:id="rId30"/>
    <p:sldId id="2266" r:id="rId31"/>
    <p:sldId id="2267" r:id="rId32"/>
    <p:sldId id="2272" r:id="rId33"/>
    <p:sldId id="2273" r:id="rId34"/>
    <p:sldId id="2238" r:id="rId35"/>
    <p:sldId id="2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7BCEA"/>
    <a:srgbClr val="125CB5"/>
    <a:srgbClr val="002060"/>
    <a:srgbClr val="4472C4"/>
    <a:srgbClr val="F39C12"/>
    <a:srgbClr val="00A1E0"/>
    <a:srgbClr val="16A085"/>
    <a:srgbClr val="C0392B"/>
    <a:srgbClr val="1CADE5"/>
    <a:srgbClr val="25C8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5" autoAdjust="0"/>
    <p:restoredTop sz="82765" autoAdjust="0"/>
  </p:normalViewPr>
  <p:slideViewPr>
    <p:cSldViewPr snapToGrid="0">
      <p:cViewPr varScale="1">
        <p:scale>
          <a:sx n="52" d="100"/>
          <a:sy n="52" d="100"/>
        </p:scale>
        <p:origin x="13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9D000-DD70-DF4E-A598-C87F71C3B6B1}" type="doc">
      <dgm:prSet loTypeId="urn:microsoft.com/office/officeart/2005/8/layout/default" loCatId="" qsTypeId="urn:microsoft.com/office/officeart/2005/8/quickstyle/simple1" qsCatId="simple" csTypeId="urn:microsoft.com/office/officeart/2005/8/colors/accent2_2" csCatId="accent2" phldr="1"/>
      <dgm:spPr/>
      <dgm:t>
        <a:bodyPr/>
        <a:lstStyle/>
        <a:p>
          <a:endParaRPr lang="en-US"/>
        </a:p>
      </dgm:t>
    </dgm:pt>
    <dgm:pt modelId="{3DE771AD-3C58-4962-80FF-73B9F841D9DA}">
      <dgm:prSet phldrT="[Text]" custT="1"/>
      <dgm:spPr>
        <a:no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Strategic Planning</a:t>
          </a:r>
        </a:p>
      </dgm:t>
    </dgm:pt>
    <dgm:pt modelId="{69ED189D-D0C1-43B0-9383-94D152B126C8}" type="parTrans" cxnId="{DA3A2CC4-F430-4BD1-A141-48929D55AF4A}">
      <dgm:prSet/>
      <dgm:spPr/>
      <dgm:t>
        <a:bodyPr/>
        <a:lstStyle/>
        <a:p>
          <a:endParaRPr lang="en-US" sz="1600"/>
        </a:p>
      </dgm:t>
    </dgm:pt>
    <dgm:pt modelId="{91DFC8AE-F856-4A48-85C7-4003AD2A7AE8}" type="sibTrans" cxnId="{DA3A2CC4-F430-4BD1-A141-48929D55AF4A}">
      <dgm:prSet/>
      <dgm:spPr/>
      <dgm:t>
        <a:bodyPr/>
        <a:lstStyle/>
        <a:p>
          <a:endParaRPr lang="en-US" sz="1600"/>
        </a:p>
      </dgm:t>
    </dgm:pt>
    <dgm:pt modelId="{333C4CA1-4536-42AB-AE46-083842525BC3}">
      <dgm:prSet phldrT="[Text]" custT="1"/>
      <dgm:spPr>
        <a:no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Roadmap Development</a:t>
          </a:r>
        </a:p>
      </dgm:t>
    </dgm:pt>
    <dgm:pt modelId="{BA0C4454-3FF5-4D64-BC2C-39F38B3D8BE3}" type="parTrans" cxnId="{BC424DA4-0EB5-441F-998A-F31046275D29}">
      <dgm:prSet/>
      <dgm:spPr/>
      <dgm:t>
        <a:bodyPr/>
        <a:lstStyle/>
        <a:p>
          <a:endParaRPr lang="en-US"/>
        </a:p>
      </dgm:t>
    </dgm:pt>
    <dgm:pt modelId="{D89F199A-8501-4EAE-91D3-8BFE5BE8E463}" type="sibTrans" cxnId="{BC424DA4-0EB5-441F-998A-F31046275D29}">
      <dgm:prSet/>
      <dgm:spPr/>
      <dgm:t>
        <a:bodyPr/>
        <a:lstStyle/>
        <a:p>
          <a:endParaRPr lang="en-US"/>
        </a:p>
      </dgm:t>
    </dgm:pt>
    <dgm:pt modelId="{5689A564-C633-47B3-A017-86466D502407}">
      <dgm:prSet phldrT="[Text]" custT="1"/>
      <dgm:spPr>
        <a:no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Needs Analysis and Design</a:t>
          </a:r>
        </a:p>
      </dgm:t>
    </dgm:pt>
    <dgm:pt modelId="{DEC2A6FD-E34D-41DD-AE33-23BA417D1DB1}" type="parTrans" cxnId="{6017CF50-6085-4380-889B-A8E86C574BC8}">
      <dgm:prSet/>
      <dgm:spPr/>
      <dgm:t>
        <a:bodyPr/>
        <a:lstStyle/>
        <a:p>
          <a:endParaRPr lang="en-US"/>
        </a:p>
      </dgm:t>
    </dgm:pt>
    <dgm:pt modelId="{9577B9F2-3604-4082-A333-2A8F23C6B45A}" type="sibTrans" cxnId="{6017CF50-6085-4380-889B-A8E86C574BC8}">
      <dgm:prSet/>
      <dgm:spPr/>
      <dgm:t>
        <a:bodyPr/>
        <a:lstStyle/>
        <a:p>
          <a:endParaRPr lang="en-US"/>
        </a:p>
      </dgm:t>
    </dgm:pt>
    <dgm:pt modelId="{2DD5B114-86DC-47C5-BB1B-34622F04E7C0}">
      <dgm:prSet phldrT="[Text]" custT="1"/>
      <dgm:spPr>
        <a:no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Implementation</a:t>
          </a:r>
        </a:p>
      </dgm:t>
    </dgm:pt>
    <dgm:pt modelId="{84E2DD9B-B2D7-4AE0-93BD-EEA5372F4B91}" type="parTrans" cxnId="{188B4F44-35C3-40A0-ABFE-0D089E7734FB}">
      <dgm:prSet/>
      <dgm:spPr/>
      <dgm:t>
        <a:bodyPr/>
        <a:lstStyle/>
        <a:p>
          <a:endParaRPr lang="en-US"/>
        </a:p>
      </dgm:t>
    </dgm:pt>
    <dgm:pt modelId="{E3F9AC1B-CD99-41CB-AA9E-EE82322FDABE}" type="sibTrans" cxnId="{188B4F44-35C3-40A0-ABFE-0D089E7734FB}">
      <dgm:prSet/>
      <dgm:spPr/>
      <dgm:t>
        <a:bodyPr/>
        <a:lstStyle/>
        <a:p>
          <a:endParaRPr lang="en-US"/>
        </a:p>
      </dgm:t>
    </dgm:pt>
    <dgm:pt modelId="{F8C3A6DD-3D64-4F20-B03F-39A46B7941C5}">
      <dgm:prSet phldrT="[Text]" custT="1"/>
      <dgm:spPr>
        <a:no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Configuration</a:t>
          </a:r>
        </a:p>
      </dgm:t>
    </dgm:pt>
    <dgm:pt modelId="{60A5F202-E184-4921-8F7D-052DECB92AF2}" type="parTrans" cxnId="{C45C4FE6-F951-4CAB-A073-579A3F72FF76}">
      <dgm:prSet/>
      <dgm:spPr/>
      <dgm:t>
        <a:bodyPr/>
        <a:lstStyle/>
        <a:p>
          <a:endParaRPr lang="en-US"/>
        </a:p>
      </dgm:t>
    </dgm:pt>
    <dgm:pt modelId="{C3DB8B20-F775-4C1E-9CD7-1A9B0780B4C7}" type="sibTrans" cxnId="{C45C4FE6-F951-4CAB-A073-579A3F72FF76}">
      <dgm:prSet/>
      <dgm:spPr/>
      <dgm:t>
        <a:bodyPr/>
        <a:lstStyle/>
        <a:p>
          <a:endParaRPr lang="en-US"/>
        </a:p>
      </dgm:t>
    </dgm:pt>
    <dgm:pt modelId="{DD5CE2EA-87EE-4CF9-BC8C-AF01578C77E3}">
      <dgm:prSet phldrT="[Text]" custT="1"/>
      <dgm:spPr>
        <a:no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Customization and Development</a:t>
          </a:r>
        </a:p>
      </dgm:t>
    </dgm:pt>
    <dgm:pt modelId="{70B72546-49C3-43F0-BFF5-3D602242EF17}" type="parTrans" cxnId="{9ECCD5CD-2DB7-4A73-A71F-3C4CA8637693}">
      <dgm:prSet/>
      <dgm:spPr/>
      <dgm:t>
        <a:bodyPr/>
        <a:lstStyle/>
        <a:p>
          <a:endParaRPr lang="en-US"/>
        </a:p>
      </dgm:t>
    </dgm:pt>
    <dgm:pt modelId="{04182778-F8BD-41C7-8BC6-687CA7988DA4}" type="sibTrans" cxnId="{9ECCD5CD-2DB7-4A73-A71F-3C4CA8637693}">
      <dgm:prSet/>
      <dgm:spPr/>
      <dgm:t>
        <a:bodyPr/>
        <a:lstStyle/>
        <a:p>
          <a:endParaRPr lang="en-US"/>
        </a:p>
      </dgm:t>
    </dgm:pt>
    <dgm:pt modelId="{92DE8BB4-ACED-42DB-8211-B0E12C59990E}">
      <dgm:prSet phldrT="[Text]" custT="1"/>
      <dgm:spPr>
        <a:no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Training</a:t>
          </a:r>
        </a:p>
      </dgm:t>
    </dgm:pt>
    <dgm:pt modelId="{F0CD6CEC-CACC-472B-91CA-08C0C4279DD6}" type="parTrans" cxnId="{5B8F2BA4-F358-4B08-9DE6-CE0DED4CFB78}">
      <dgm:prSet/>
      <dgm:spPr/>
      <dgm:t>
        <a:bodyPr/>
        <a:lstStyle/>
        <a:p>
          <a:endParaRPr lang="en-US"/>
        </a:p>
      </dgm:t>
    </dgm:pt>
    <dgm:pt modelId="{F6302751-D7DA-4A49-9616-74316733388A}" type="sibTrans" cxnId="{5B8F2BA4-F358-4B08-9DE6-CE0DED4CFB78}">
      <dgm:prSet/>
      <dgm:spPr/>
      <dgm:t>
        <a:bodyPr/>
        <a:lstStyle/>
        <a:p>
          <a:endParaRPr lang="en-US"/>
        </a:p>
      </dgm:t>
    </dgm:pt>
    <dgm:pt modelId="{F1BDDA8D-BD0B-47DC-B298-72B57E48F692}">
      <dgm:prSet phldrT="[Text]" custT="1"/>
      <dgm:spPr>
        <a:no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Systems Integration</a:t>
          </a:r>
        </a:p>
      </dgm:t>
    </dgm:pt>
    <dgm:pt modelId="{A7B51878-17A4-4BC4-AEF1-12EC0DAA2334}" type="parTrans" cxnId="{B876824C-2985-42C6-9CB6-22D98E00724A}">
      <dgm:prSet/>
      <dgm:spPr/>
      <dgm:t>
        <a:bodyPr/>
        <a:lstStyle/>
        <a:p>
          <a:endParaRPr lang="en-US"/>
        </a:p>
      </dgm:t>
    </dgm:pt>
    <dgm:pt modelId="{A76579D7-E6C4-4E5A-AD5F-95BF738203EE}" type="sibTrans" cxnId="{B876824C-2985-42C6-9CB6-22D98E00724A}">
      <dgm:prSet/>
      <dgm:spPr/>
      <dgm:t>
        <a:bodyPr/>
        <a:lstStyle/>
        <a:p>
          <a:endParaRPr lang="en-US"/>
        </a:p>
      </dgm:t>
    </dgm:pt>
    <dgm:pt modelId="{3F095CB4-EE43-43EF-B841-FB54BA6AFF3F}">
      <dgm:prSet phldrT="[Text]" custT="1"/>
      <dgm:spPr>
        <a:no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Optimization</a:t>
          </a:r>
        </a:p>
      </dgm:t>
    </dgm:pt>
    <dgm:pt modelId="{B6EF9C37-CC34-474B-81FF-AD339E8C3D83}" type="parTrans" cxnId="{EE6E2499-0C49-4C7A-839E-3F18CAF88C83}">
      <dgm:prSet/>
      <dgm:spPr/>
      <dgm:t>
        <a:bodyPr/>
        <a:lstStyle/>
        <a:p>
          <a:endParaRPr lang="en-US"/>
        </a:p>
      </dgm:t>
    </dgm:pt>
    <dgm:pt modelId="{E5422BB4-BCBF-4678-BD64-6949DCAC58C6}" type="sibTrans" cxnId="{EE6E2499-0C49-4C7A-839E-3F18CAF88C83}">
      <dgm:prSet/>
      <dgm:spPr/>
      <dgm:t>
        <a:bodyPr/>
        <a:lstStyle/>
        <a:p>
          <a:endParaRPr lang="en-US"/>
        </a:p>
      </dgm:t>
    </dgm:pt>
    <dgm:pt modelId="{0446CE32-7EF0-4F6A-A01F-5419403EB747}">
      <dgm:prSet phldrT="[Text]" custT="1"/>
      <dgm:spPr>
        <a:no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Upgrades</a:t>
          </a:r>
        </a:p>
      </dgm:t>
    </dgm:pt>
    <dgm:pt modelId="{EA17171F-CD64-4E8C-B0CD-5D282C2BB5B5}" type="parTrans" cxnId="{3F7E0150-3F1E-42FE-8E34-4D02620067C8}">
      <dgm:prSet/>
      <dgm:spPr/>
      <dgm:t>
        <a:bodyPr/>
        <a:lstStyle/>
        <a:p>
          <a:endParaRPr lang="en-US"/>
        </a:p>
      </dgm:t>
    </dgm:pt>
    <dgm:pt modelId="{7053FB74-E1D5-4D47-953C-B410B3E4A6B1}" type="sibTrans" cxnId="{3F7E0150-3F1E-42FE-8E34-4D02620067C8}">
      <dgm:prSet/>
      <dgm:spPr/>
      <dgm:t>
        <a:bodyPr/>
        <a:lstStyle/>
        <a:p>
          <a:endParaRPr lang="en-US"/>
        </a:p>
      </dgm:t>
    </dgm:pt>
    <dgm:pt modelId="{B8973EE9-B254-4832-947F-9E1D4FD3FE53}">
      <dgm:prSet phldrT="[Text]" custT="1"/>
      <dgm:spPr>
        <a:solidFill>
          <a:schemeClr val="bg1"/>
        </a:solid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Ongoing Support</a:t>
          </a:r>
        </a:p>
      </dgm:t>
    </dgm:pt>
    <dgm:pt modelId="{5A96DF5B-E3E6-4B47-9109-74BE7BF9D07D}" type="parTrans" cxnId="{76DCAB33-FC37-4CAA-BA08-B6F4BB3309E8}">
      <dgm:prSet/>
      <dgm:spPr/>
      <dgm:t>
        <a:bodyPr/>
        <a:lstStyle/>
        <a:p>
          <a:endParaRPr lang="en-US"/>
        </a:p>
      </dgm:t>
    </dgm:pt>
    <dgm:pt modelId="{19BCD23A-2B02-44D4-B05A-A2C9A045540B}" type="sibTrans" cxnId="{76DCAB33-FC37-4CAA-BA08-B6F4BB3309E8}">
      <dgm:prSet/>
      <dgm:spPr/>
      <dgm:t>
        <a:bodyPr/>
        <a:lstStyle/>
        <a:p>
          <a:endParaRPr lang="en-US"/>
        </a:p>
      </dgm:t>
    </dgm:pt>
    <dgm:pt modelId="{BBADA554-BA6B-4B7E-BDA5-57C2CC65D427}">
      <dgm:prSet phldrT="[Text]" custT="1"/>
      <dgm:spPr>
        <a:solidFill>
          <a:schemeClr val="bg1"/>
        </a:solidFill>
        <a:ln w="31750" cap="flat" cmpd="sng" algn="ctr">
          <a:solidFill>
            <a:srgbClr val="175EB3"/>
          </a:solidFill>
          <a:prstDash val="solid"/>
          <a:miter lim="800000"/>
        </a:ln>
        <a:effectLst/>
      </dgm:spPr>
      <dgm:t>
        <a:bodyPr spcFirstLastPara="0" vert="horz" wrap="square" lIns="76200" tIns="76200" rIns="76200" bIns="76200" numCol="1" spcCol="1270" anchor="ctr" anchorCtr="1"/>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Health Checks</a:t>
          </a:r>
        </a:p>
      </dgm:t>
    </dgm:pt>
    <dgm:pt modelId="{A3358BF0-E57D-413B-AB9C-23816B648BD8}" type="parTrans" cxnId="{55FAB3C1-87C2-47AE-AB47-5FC6803FBC29}">
      <dgm:prSet/>
      <dgm:spPr/>
      <dgm:t>
        <a:bodyPr/>
        <a:lstStyle/>
        <a:p>
          <a:endParaRPr lang="en-US"/>
        </a:p>
      </dgm:t>
    </dgm:pt>
    <dgm:pt modelId="{42B7670A-E54D-429C-A372-5852AA4F0F8C}" type="sibTrans" cxnId="{55FAB3C1-87C2-47AE-AB47-5FC6803FBC29}">
      <dgm:prSet/>
      <dgm:spPr/>
      <dgm:t>
        <a:bodyPr/>
        <a:lstStyle/>
        <a:p>
          <a:endParaRPr lang="en-US"/>
        </a:p>
      </dgm:t>
    </dgm:pt>
    <dgm:pt modelId="{75CC8C5F-E251-FA46-A595-33DC834E1E76}" type="pres">
      <dgm:prSet presAssocID="{AC79D000-DD70-DF4E-A598-C87F71C3B6B1}" presName="diagram" presStyleCnt="0">
        <dgm:presLayoutVars>
          <dgm:dir/>
          <dgm:resizeHandles val="exact"/>
        </dgm:presLayoutVars>
      </dgm:prSet>
      <dgm:spPr/>
    </dgm:pt>
    <dgm:pt modelId="{BBDD21EA-B139-46B6-9868-AD828A1F2E96}" type="pres">
      <dgm:prSet presAssocID="{3DE771AD-3C58-4962-80FF-73B9F841D9DA}" presName="node" presStyleLbl="node1" presStyleIdx="0" presStyleCnt="12">
        <dgm:presLayoutVars>
          <dgm:bulletEnabled val="1"/>
        </dgm:presLayoutVars>
      </dgm:prSet>
      <dgm:spPr>
        <a:prstGeom prst="rect">
          <a:avLst/>
        </a:prstGeom>
      </dgm:spPr>
    </dgm:pt>
    <dgm:pt modelId="{CF8A77BF-53F3-4E24-81A2-A7FC7BEB1B75}" type="pres">
      <dgm:prSet presAssocID="{91DFC8AE-F856-4A48-85C7-4003AD2A7AE8}" presName="sibTrans" presStyleCnt="0"/>
      <dgm:spPr/>
    </dgm:pt>
    <dgm:pt modelId="{6201500F-19B5-4566-A569-82FFB24B1065}" type="pres">
      <dgm:prSet presAssocID="{333C4CA1-4536-42AB-AE46-083842525BC3}" presName="node" presStyleLbl="node1" presStyleIdx="1" presStyleCnt="12">
        <dgm:presLayoutVars>
          <dgm:bulletEnabled val="1"/>
        </dgm:presLayoutVars>
      </dgm:prSet>
      <dgm:spPr/>
    </dgm:pt>
    <dgm:pt modelId="{2C1D9461-0A36-4BEC-9CB9-C1B877B9B442}" type="pres">
      <dgm:prSet presAssocID="{D89F199A-8501-4EAE-91D3-8BFE5BE8E463}" presName="sibTrans" presStyleCnt="0"/>
      <dgm:spPr/>
    </dgm:pt>
    <dgm:pt modelId="{F654FCE6-D356-47C5-A8C9-1BBCE8E2F14A}" type="pres">
      <dgm:prSet presAssocID="{5689A564-C633-47B3-A017-86466D502407}" presName="node" presStyleLbl="node1" presStyleIdx="2" presStyleCnt="12">
        <dgm:presLayoutVars>
          <dgm:bulletEnabled val="1"/>
        </dgm:presLayoutVars>
      </dgm:prSet>
      <dgm:spPr/>
    </dgm:pt>
    <dgm:pt modelId="{D57ECD4B-7980-4D11-8051-4D650B1A0496}" type="pres">
      <dgm:prSet presAssocID="{9577B9F2-3604-4082-A333-2A8F23C6B45A}" presName="sibTrans" presStyleCnt="0"/>
      <dgm:spPr/>
    </dgm:pt>
    <dgm:pt modelId="{E92ADDE0-EB5D-47F8-89CE-14EFC68E067F}" type="pres">
      <dgm:prSet presAssocID="{2DD5B114-86DC-47C5-BB1B-34622F04E7C0}" presName="node" presStyleLbl="node1" presStyleIdx="3" presStyleCnt="12">
        <dgm:presLayoutVars>
          <dgm:bulletEnabled val="1"/>
        </dgm:presLayoutVars>
      </dgm:prSet>
      <dgm:spPr/>
    </dgm:pt>
    <dgm:pt modelId="{F1763B52-7E8A-480F-9C46-BA89CE400164}" type="pres">
      <dgm:prSet presAssocID="{E3F9AC1B-CD99-41CB-AA9E-EE82322FDABE}" presName="sibTrans" presStyleCnt="0"/>
      <dgm:spPr/>
    </dgm:pt>
    <dgm:pt modelId="{798E3C49-B89C-4613-91F8-C1F312233A02}" type="pres">
      <dgm:prSet presAssocID="{F8C3A6DD-3D64-4F20-B03F-39A46B7941C5}" presName="node" presStyleLbl="node1" presStyleIdx="4" presStyleCnt="12">
        <dgm:presLayoutVars>
          <dgm:bulletEnabled val="1"/>
        </dgm:presLayoutVars>
      </dgm:prSet>
      <dgm:spPr/>
    </dgm:pt>
    <dgm:pt modelId="{77C639F6-1867-4746-8CF0-D450867EE3B5}" type="pres">
      <dgm:prSet presAssocID="{C3DB8B20-F775-4C1E-9CD7-1A9B0780B4C7}" presName="sibTrans" presStyleCnt="0"/>
      <dgm:spPr/>
    </dgm:pt>
    <dgm:pt modelId="{5E9DE77F-667D-4350-A31A-6E9240C60BEF}" type="pres">
      <dgm:prSet presAssocID="{DD5CE2EA-87EE-4CF9-BC8C-AF01578C77E3}" presName="node" presStyleLbl="node1" presStyleIdx="5" presStyleCnt="12">
        <dgm:presLayoutVars>
          <dgm:bulletEnabled val="1"/>
        </dgm:presLayoutVars>
      </dgm:prSet>
      <dgm:spPr/>
    </dgm:pt>
    <dgm:pt modelId="{12BBBCBA-FBB7-4089-ACCA-4E2B8B14E5A9}" type="pres">
      <dgm:prSet presAssocID="{04182778-F8BD-41C7-8BC6-687CA7988DA4}" presName="sibTrans" presStyleCnt="0"/>
      <dgm:spPr/>
    </dgm:pt>
    <dgm:pt modelId="{3844EA96-8308-4285-8438-65FFC63FE3E2}" type="pres">
      <dgm:prSet presAssocID="{92DE8BB4-ACED-42DB-8211-B0E12C59990E}" presName="node" presStyleLbl="node1" presStyleIdx="6" presStyleCnt="12">
        <dgm:presLayoutVars>
          <dgm:bulletEnabled val="1"/>
        </dgm:presLayoutVars>
      </dgm:prSet>
      <dgm:spPr/>
    </dgm:pt>
    <dgm:pt modelId="{A7EA3546-A403-4697-BEF4-2FAA893D099C}" type="pres">
      <dgm:prSet presAssocID="{F6302751-D7DA-4A49-9616-74316733388A}" presName="sibTrans" presStyleCnt="0"/>
      <dgm:spPr/>
    </dgm:pt>
    <dgm:pt modelId="{97EBAB59-9F9D-4982-AD1D-26EA44A3ACF2}" type="pres">
      <dgm:prSet presAssocID="{F1BDDA8D-BD0B-47DC-B298-72B57E48F692}" presName="node" presStyleLbl="node1" presStyleIdx="7" presStyleCnt="12">
        <dgm:presLayoutVars>
          <dgm:bulletEnabled val="1"/>
        </dgm:presLayoutVars>
      </dgm:prSet>
      <dgm:spPr/>
    </dgm:pt>
    <dgm:pt modelId="{A663D2F4-FBA9-4019-960B-51EEB0EF6BBB}" type="pres">
      <dgm:prSet presAssocID="{A76579D7-E6C4-4E5A-AD5F-95BF738203EE}" presName="sibTrans" presStyleCnt="0"/>
      <dgm:spPr/>
    </dgm:pt>
    <dgm:pt modelId="{8F63A6B3-3605-4410-8D61-E463638DC80A}" type="pres">
      <dgm:prSet presAssocID="{3F095CB4-EE43-43EF-B841-FB54BA6AFF3F}" presName="node" presStyleLbl="node1" presStyleIdx="8" presStyleCnt="12">
        <dgm:presLayoutVars>
          <dgm:bulletEnabled val="1"/>
        </dgm:presLayoutVars>
      </dgm:prSet>
      <dgm:spPr/>
    </dgm:pt>
    <dgm:pt modelId="{AB9A2910-077F-47D9-AEF0-70F9CCDD9F31}" type="pres">
      <dgm:prSet presAssocID="{E5422BB4-BCBF-4678-BD64-6949DCAC58C6}" presName="sibTrans" presStyleCnt="0"/>
      <dgm:spPr/>
    </dgm:pt>
    <dgm:pt modelId="{9A19D957-466A-4478-A9F7-B824A5152572}" type="pres">
      <dgm:prSet presAssocID="{0446CE32-7EF0-4F6A-A01F-5419403EB747}" presName="node" presStyleLbl="node1" presStyleIdx="9" presStyleCnt="12">
        <dgm:presLayoutVars>
          <dgm:bulletEnabled val="1"/>
        </dgm:presLayoutVars>
      </dgm:prSet>
      <dgm:spPr/>
    </dgm:pt>
    <dgm:pt modelId="{53662DF7-8B4B-4045-B4B3-E8FC19576BE8}" type="pres">
      <dgm:prSet presAssocID="{7053FB74-E1D5-4D47-953C-B410B3E4A6B1}" presName="sibTrans" presStyleCnt="0"/>
      <dgm:spPr/>
    </dgm:pt>
    <dgm:pt modelId="{46B954DA-6936-4CB0-A1DD-DAA8C54681EB}" type="pres">
      <dgm:prSet presAssocID="{B8973EE9-B254-4832-947F-9E1D4FD3FE53}" presName="node" presStyleLbl="node1" presStyleIdx="10" presStyleCnt="12">
        <dgm:presLayoutVars>
          <dgm:bulletEnabled val="1"/>
        </dgm:presLayoutVars>
      </dgm:prSet>
      <dgm:spPr/>
    </dgm:pt>
    <dgm:pt modelId="{41A0C6A4-5B1C-4992-98A9-AB8BCBEDAC2E}" type="pres">
      <dgm:prSet presAssocID="{19BCD23A-2B02-44D4-B05A-A2C9A045540B}" presName="sibTrans" presStyleCnt="0"/>
      <dgm:spPr/>
    </dgm:pt>
    <dgm:pt modelId="{E3C73663-F237-4F0C-9EF3-89CE7BFD4ED1}" type="pres">
      <dgm:prSet presAssocID="{BBADA554-BA6B-4B7E-BDA5-57C2CC65D427}" presName="node" presStyleLbl="node1" presStyleIdx="11" presStyleCnt="12">
        <dgm:presLayoutVars>
          <dgm:bulletEnabled val="1"/>
        </dgm:presLayoutVars>
      </dgm:prSet>
      <dgm:spPr/>
    </dgm:pt>
  </dgm:ptLst>
  <dgm:cxnLst>
    <dgm:cxn modelId="{DF895C05-2457-4905-B18A-B63CD241B60D}" type="presOf" srcId="{5689A564-C633-47B3-A017-86466D502407}" destId="{F654FCE6-D356-47C5-A8C9-1BBCE8E2F14A}" srcOrd="0" destOrd="0" presId="urn:microsoft.com/office/officeart/2005/8/layout/default"/>
    <dgm:cxn modelId="{A0E21A13-32DE-4165-BDCE-46A945B34FA9}" type="presOf" srcId="{B8973EE9-B254-4832-947F-9E1D4FD3FE53}" destId="{46B954DA-6936-4CB0-A1DD-DAA8C54681EB}" srcOrd="0" destOrd="0" presId="urn:microsoft.com/office/officeart/2005/8/layout/default"/>
    <dgm:cxn modelId="{AE0A3813-F7DD-4D4B-A195-C92F937AE798}" type="presOf" srcId="{0446CE32-7EF0-4F6A-A01F-5419403EB747}" destId="{9A19D957-466A-4478-A9F7-B824A5152572}" srcOrd="0" destOrd="0" presId="urn:microsoft.com/office/officeart/2005/8/layout/default"/>
    <dgm:cxn modelId="{2A10D91A-D8CF-4921-971C-96E772F9CDAF}" type="presOf" srcId="{333C4CA1-4536-42AB-AE46-083842525BC3}" destId="{6201500F-19B5-4566-A569-82FFB24B1065}" srcOrd="0" destOrd="0" presId="urn:microsoft.com/office/officeart/2005/8/layout/default"/>
    <dgm:cxn modelId="{EB185C2F-8B15-4989-913F-337F66666B4B}" type="presOf" srcId="{DD5CE2EA-87EE-4CF9-BC8C-AF01578C77E3}" destId="{5E9DE77F-667D-4350-A31A-6E9240C60BEF}" srcOrd="0" destOrd="0" presId="urn:microsoft.com/office/officeart/2005/8/layout/default"/>
    <dgm:cxn modelId="{76DCAB33-FC37-4CAA-BA08-B6F4BB3309E8}" srcId="{AC79D000-DD70-DF4E-A598-C87F71C3B6B1}" destId="{B8973EE9-B254-4832-947F-9E1D4FD3FE53}" srcOrd="10" destOrd="0" parTransId="{5A96DF5B-E3E6-4B47-9109-74BE7BF9D07D}" sibTransId="{19BCD23A-2B02-44D4-B05A-A2C9A045540B}"/>
    <dgm:cxn modelId="{C2F5D537-C877-FD4D-BE40-DCC403070B2B}" type="presOf" srcId="{AC79D000-DD70-DF4E-A598-C87F71C3B6B1}" destId="{75CC8C5F-E251-FA46-A595-33DC834E1E76}" srcOrd="0" destOrd="0" presId="urn:microsoft.com/office/officeart/2005/8/layout/default"/>
    <dgm:cxn modelId="{489FA038-D539-4E0C-B05A-184D2F35007E}" type="presOf" srcId="{BBADA554-BA6B-4B7E-BDA5-57C2CC65D427}" destId="{E3C73663-F237-4F0C-9EF3-89CE7BFD4ED1}" srcOrd="0" destOrd="0" presId="urn:microsoft.com/office/officeart/2005/8/layout/default"/>
    <dgm:cxn modelId="{188B4F44-35C3-40A0-ABFE-0D089E7734FB}" srcId="{AC79D000-DD70-DF4E-A598-C87F71C3B6B1}" destId="{2DD5B114-86DC-47C5-BB1B-34622F04E7C0}" srcOrd="3" destOrd="0" parTransId="{84E2DD9B-B2D7-4AE0-93BD-EEA5372F4B91}" sibTransId="{E3F9AC1B-CD99-41CB-AA9E-EE82322FDABE}"/>
    <dgm:cxn modelId="{7006F24B-6979-4209-816E-13FEF64A309A}" type="presOf" srcId="{92DE8BB4-ACED-42DB-8211-B0E12C59990E}" destId="{3844EA96-8308-4285-8438-65FFC63FE3E2}" srcOrd="0" destOrd="0" presId="urn:microsoft.com/office/officeart/2005/8/layout/default"/>
    <dgm:cxn modelId="{B876824C-2985-42C6-9CB6-22D98E00724A}" srcId="{AC79D000-DD70-DF4E-A598-C87F71C3B6B1}" destId="{F1BDDA8D-BD0B-47DC-B298-72B57E48F692}" srcOrd="7" destOrd="0" parTransId="{A7B51878-17A4-4BC4-AEF1-12EC0DAA2334}" sibTransId="{A76579D7-E6C4-4E5A-AD5F-95BF738203EE}"/>
    <dgm:cxn modelId="{1200A16C-970B-48C7-9352-875D12CFF35C}" type="presOf" srcId="{F1BDDA8D-BD0B-47DC-B298-72B57E48F692}" destId="{97EBAB59-9F9D-4982-AD1D-26EA44A3ACF2}" srcOrd="0" destOrd="0" presId="urn:microsoft.com/office/officeart/2005/8/layout/default"/>
    <dgm:cxn modelId="{3F7E0150-3F1E-42FE-8E34-4D02620067C8}" srcId="{AC79D000-DD70-DF4E-A598-C87F71C3B6B1}" destId="{0446CE32-7EF0-4F6A-A01F-5419403EB747}" srcOrd="9" destOrd="0" parTransId="{EA17171F-CD64-4E8C-B0CD-5D282C2BB5B5}" sibTransId="{7053FB74-E1D5-4D47-953C-B410B3E4A6B1}"/>
    <dgm:cxn modelId="{6017CF50-6085-4380-889B-A8E86C574BC8}" srcId="{AC79D000-DD70-DF4E-A598-C87F71C3B6B1}" destId="{5689A564-C633-47B3-A017-86466D502407}" srcOrd="2" destOrd="0" parTransId="{DEC2A6FD-E34D-41DD-AE33-23BA417D1DB1}" sibTransId="{9577B9F2-3604-4082-A333-2A8F23C6B45A}"/>
    <dgm:cxn modelId="{EE6E2499-0C49-4C7A-839E-3F18CAF88C83}" srcId="{AC79D000-DD70-DF4E-A598-C87F71C3B6B1}" destId="{3F095CB4-EE43-43EF-B841-FB54BA6AFF3F}" srcOrd="8" destOrd="0" parTransId="{B6EF9C37-CC34-474B-81FF-AD339E8C3D83}" sibTransId="{E5422BB4-BCBF-4678-BD64-6949DCAC58C6}"/>
    <dgm:cxn modelId="{C3E7AE9D-454A-4049-B050-8D3BD668679A}" type="presOf" srcId="{3DE771AD-3C58-4962-80FF-73B9F841D9DA}" destId="{BBDD21EA-B139-46B6-9868-AD828A1F2E96}" srcOrd="0" destOrd="0" presId="urn:microsoft.com/office/officeart/2005/8/layout/default"/>
    <dgm:cxn modelId="{5B8F2BA4-F358-4B08-9DE6-CE0DED4CFB78}" srcId="{AC79D000-DD70-DF4E-A598-C87F71C3B6B1}" destId="{92DE8BB4-ACED-42DB-8211-B0E12C59990E}" srcOrd="6" destOrd="0" parTransId="{F0CD6CEC-CACC-472B-91CA-08C0C4279DD6}" sibTransId="{F6302751-D7DA-4A49-9616-74316733388A}"/>
    <dgm:cxn modelId="{BC424DA4-0EB5-441F-998A-F31046275D29}" srcId="{AC79D000-DD70-DF4E-A598-C87F71C3B6B1}" destId="{333C4CA1-4536-42AB-AE46-083842525BC3}" srcOrd="1" destOrd="0" parTransId="{BA0C4454-3FF5-4D64-BC2C-39F38B3D8BE3}" sibTransId="{D89F199A-8501-4EAE-91D3-8BFE5BE8E463}"/>
    <dgm:cxn modelId="{E7AC06A6-4F2C-4A93-937E-400E13DEB321}" type="presOf" srcId="{F8C3A6DD-3D64-4F20-B03F-39A46B7941C5}" destId="{798E3C49-B89C-4613-91F8-C1F312233A02}" srcOrd="0" destOrd="0" presId="urn:microsoft.com/office/officeart/2005/8/layout/default"/>
    <dgm:cxn modelId="{916C92C0-9FCF-4281-9228-B3BFF44CF202}" type="presOf" srcId="{2DD5B114-86DC-47C5-BB1B-34622F04E7C0}" destId="{E92ADDE0-EB5D-47F8-89CE-14EFC68E067F}" srcOrd="0" destOrd="0" presId="urn:microsoft.com/office/officeart/2005/8/layout/default"/>
    <dgm:cxn modelId="{55FAB3C1-87C2-47AE-AB47-5FC6803FBC29}" srcId="{AC79D000-DD70-DF4E-A598-C87F71C3B6B1}" destId="{BBADA554-BA6B-4B7E-BDA5-57C2CC65D427}" srcOrd="11" destOrd="0" parTransId="{A3358BF0-E57D-413B-AB9C-23816B648BD8}" sibTransId="{42B7670A-E54D-429C-A372-5852AA4F0F8C}"/>
    <dgm:cxn modelId="{DA3A2CC4-F430-4BD1-A141-48929D55AF4A}" srcId="{AC79D000-DD70-DF4E-A598-C87F71C3B6B1}" destId="{3DE771AD-3C58-4962-80FF-73B9F841D9DA}" srcOrd="0" destOrd="0" parTransId="{69ED189D-D0C1-43B0-9383-94D152B126C8}" sibTransId="{91DFC8AE-F856-4A48-85C7-4003AD2A7AE8}"/>
    <dgm:cxn modelId="{A7C4EEC5-3768-4728-A717-9D638D70A431}" type="presOf" srcId="{3F095CB4-EE43-43EF-B841-FB54BA6AFF3F}" destId="{8F63A6B3-3605-4410-8D61-E463638DC80A}" srcOrd="0" destOrd="0" presId="urn:microsoft.com/office/officeart/2005/8/layout/default"/>
    <dgm:cxn modelId="{9ECCD5CD-2DB7-4A73-A71F-3C4CA8637693}" srcId="{AC79D000-DD70-DF4E-A598-C87F71C3B6B1}" destId="{DD5CE2EA-87EE-4CF9-BC8C-AF01578C77E3}" srcOrd="5" destOrd="0" parTransId="{70B72546-49C3-43F0-BFF5-3D602242EF17}" sibTransId="{04182778-F8BD-41C7-8BC6-687CA7988DA4}"/>
    <dgm:cxn modelId="{C45C4FE6-F951-4CAB-A073-579A3F72FF76}" srcId="{AC79D000-DD70-DF4E-A598-C87F71C3B6B1}" destId="{F8C3A6DD-3D64-4F20-B03F-39A46B7941C5}" srcOrd="4" destOrd="0" parTransId="{60A5F202-E184-4921-8F7D-052DECB92AF2}" sibTransId="{C3DB8B20-F775-4C1E-9CD7-1A9B0780B4C7}"/>
    <dgm:cxn modelId="{40129FFE-A807-480B-B5C2-64A80C0B5CC7}" type="presParOf" srcId="{75CC8C5F-E251-FA46-A595-33DC834E1E76}" destId="{BBDD21EA-B139-46B6-9868-AD828A1F2E96}" srcOrd="0" destOrd="0" presId="urn:microsoft.com/office/officeart/2005/8/layout/default"/>
    <dgm:cxn modelId="{A4D66A51-06A8-46EB-BDB3-0CB7D45F5DA1}" type="presParOf" srcId="{75CC8C5F-E251-FA46-A595-33DC834E1E76}" destId="{CF8A77BF-53F3-4E24-81A2-A7FC7BEB1B75}" srcOrd="1" destOrd="0" presId="urn:microsoft.com/office/officeart/2005/8/layout/default"/>
    <dgm:cxn modelId="{9F9F6A3A-594C-4647-8BC5-9B716FA31B1B}" type="presParOf" srcId="{75CC8C5F-E251-FA46-A595-33DC834E1E76}" destId="{6201500F-19B5-4566-A569-82FFB24B1065}" srcOrd="2" destOrd="0" presId="urn:microsoft.com/office/officeart/2005/8/layout/default"/>
    <dgm:cxn modelId="{89263EA8-F9B6-409C-B8C5-AB596358FB23}" type="presParOf" srcId="{75CC8C5F-E251-FA46-A595-33DC834E1E76}" destId="{2C1D9461-0A36-4BEC-9CB9-C1B877B9B442}" srcOrd="3" destOrd="0" presId="urn:microsoft.com/office/officeart/2005/8/layout/default"/>
    <dgm:cxn modelId="{250DE5F0-4294-4A53-BC49-047BD1BFA7CD}" type="presParOf" srcId="{75CC8C5F-E251-FA46-A595-33DC834E1E76}" destId="{F654FCE6-D356-47C5-A8C9-1BBCE8E2F14A}" srcOrd="4" destOrd="0" presId="urn:microsoft.com/office/officeart/2005/8/layout/default"/>
    <dgm:cxn modelId="{B7D809FB-A63B-4490-B8C6-50EC427F8CBE}" type="presParOf" srcId="{75CC8C5F-E251-FA46-A595-33DC834E1E76}" destId="{D57ECD4B-7980-4D11-8051-4D650B1A0496}" srcOrd="5" destOrd="0" presId="urn:microsoft.com/office/officeart/2005/8/layout/default"/>
    <dgm:cxn modelId="{43D74C3B-CDEE-4336-B27A-47FB8023A5FB}" type="presParOf" srcId="{75CC8C5F-E251-FA46-A595-33DC834E1E76}" destId="{E92ADDE0-EB5D-47F8-89CE-14EFC68E067F}" srcOrd="6" destOrd="0" presId="urn:microsoft.com/office/officeart/2005/8/layout/default"/>
    <dgm:cxn modelId="{26EC3622-FCD5-4E03-B184-7915D09974A0}" type="presParOf" srcId="{75CC8C5F-E251-FA46-A595-33DC834E1E76}" destId="{F1763B52-7E8A-480F-9C46-BA89CE400164}" srcOrd="7" destOrd="0" presId="urn:microsoft.com/office/officeart/2005/8/layout/default"/>
    <dgm:cxn modelId="{4AAD1113-3436-489A-85C2-492C3B15D922}" type="presParOf" srcId="{75CC8C5F-E251-FA46-A595-33DC834E1E76}" destId="{798E3C49-B89C-4613-91F8-C1F312233A02}" srcOrd="8" destOrd="0" presId="urn:microsoft.com/office/officeart/2005/8/layout/default"/>
    <dgm:cxn modelId="{20488CBD-DE87-42B6-8796-FF2CB1974338}" type="presParOf" srcId="{75CC8C5F-E251-FA46-A595-33DC834E1E76}" destId="{77C639F6-1867-4746-8CF0-D450867EE3B5}" srcOrd="9" destOrd="0" presId="urn:microsoft.com/office/officeart/2005/8/layout/default"/>
    <dgm:cxn modelId="{8890A4D6-9253-4D98-B6E9-3A40B1443132}" type="presParOf" srcId="{75CC8C5F-E251-FA46-A595-33DC834E1E76}" destId="{5E9DE77F-667D-4350-A31A-6E9240C60BEF}" srcOrd="10" destOrd="0" presId="urn:microsoft.com/office/officeart/2005/8/layout/default"/>
    <dgm:cxn modelId="{B2A4AA24-4CE1-4FA4-9DAC-7F52E969D6A5}" type="presParOf" srcId="{75CC8C5F-E251-FA46-A595-33DC834E1E76}" destId="{12BBBCBA-FBB7-4089-ACCA-4E2B8B14E5A9}" srcOrd="11" destOrd="0" presId="urn:microsoft.com/office/officeart/2005/8/layout/default"/>
    <dgm:cxn modelId="{A459DABB-2927-414C-8DAD-3329CE82BB43}" type="presParOf" srcId="{75CC8C5F-E251-FA46-A595-33DC834E1E76}" destId="{3844EA96-8308-4285-8438-65FFC63FE3E2}" srcOrd="12" destOrd="0" presId="urn:microsoft.com/office/officeart/2005/8/layout/default"/>
    <dgm:cxn modelId="{D8E180E9-1C1B-4AE3-9ACC-599FBAEB5EFE}" type="presParOf" srcId="{75CC8C5F-E251-FA46-A595-33DC834E1E76}" destId="{A7EA3546-A403-4697-BEF4-2FAA893D099C}" srcOrd="13" destOrd="0" presId="urn:microsoft.com/office/officeart/2005/8/layout/default"/>
    <dgm:cxn modelId="{B2E7878C-3711-45B7-A28A-7F192B386351}" type="presParOf" srcId="{75CC8C5F-E251-FA46-A595-33DC834E1E76}" destId="{97EBAB59-9F9D-4982-AD1D-26EA44A3ACF2}" srcOrd="14" destOrd="0" presId="urn:microsoft.com/office/officeart/2005/8/layout/default"/>
    <dgm:cxn modelId="{F11A77E6-4C63-43BB-B0F1-0465264F34AD}" type="presParOf" srcId="{75CC8C5F-E251-FA46-A595-33DC834E1E76}" destId="{A663D2F4-FBA9-4019-960B-51EEB0EF6BBB}" srcOrd="15" destOrd="0" presId="urn:microsoft.com/office/officeart/2005/8/layout/default"/>
    <dgm:cxn modelId="{F729B1F9-799E-49BC-85B8-3DD422798A7C}" type="presParOf" srcId="{75CC8C5F-E251-FA46-A595-33DC834E1E76}" destId="{8F63A6B3-3605-4410-8D61-E463638DC80A}" srcOrd="16" destOrd="0" presId="urn:microsoft.com/office/officeart/2005/8/layout/default"/>
    <dgm:cxn modelId="{690F5425-49FB-4748-AB5D-499398CC41FF}" type="presParOf" srcId="{75CC8C5F-E251-FA46-A595-33DC834E1E76}" destId="{AB9A2910-077F-47D9-AEF0-70F9CCDD9F31}" srcOrd="17" destOrd="0" presId="urn:microsoft.com/office/officeart/2005/8/layout/default"/>
    <dgm:cxn modelId="{000BBBAE-9140-4415-91B1-9C9673968A53}" type="presParOf" srcId="{75CC8C5F-E251-FA46-A595-33DC834E1E76}" destId="{9A19D957-466A-4478-A9F7-B824A5152572}" srcOrd="18" destOrd="0" presId="urn:microsoft.com/office/officeart/2005/8/layout/default"/>
    <dgm:cxn modelId="{FE4FDA20-4D9A-4745-9373-F130B7EAE1CE}" type="presParOf" srcId="{75CC8C5F-E251-FA46-A595-33DC834E1E76}" destId="{53662DF7-8B4B-4045-B4B3-E8FC19576BE8}" srcOrd="19" destOrd="0" presId="urn:microsoft.com/office/officeart/2005/8/layout/default"/>
    <dgm:cxn modelId="{AA9F753A-5F59-45ED-B88C-6A72BDCE4805}" type="presParOf" srcId="{75CC8C5F-E251-FA46-A595-33DC834E1E76}" destId="{46B954DA-6936-4CB0-A1DD-DAA8C54681EB}" srcOrd="20" destOrd="0" presId="urn:microsoft.com/office/officeart/2005/8/layout/default"/>
    <dgm:cxn modelId="{42DE3D78-0278-4669-9716-8DFFB5B26F0D}" type="presParOf" srcId="{75CC8C5F-E251-FA46-A595-33DC834E1E76}" destId="{41A0C6A4-5B1C-4992-98A9-AB8BCBEDAC2E}" srcOrd="21" destOrd="0" presId="urn:microsoft.com/office/officeart/2005/8/layout/default"/>
    <dgm:cxn modelId="{D76E3307-49DA-4BEE-B86A-F60ACAF26D6F}" type="presParOf" srcId="{75CC8C5F-E251-FA46-A595-33DC834E1E76}" destId="{E3C73663-F237-4F0C-9EF3-89CE7BFD4ED1}" srcOrd="22" destOrd="0" presId="urn:microsoft.com/office/officeart/2005/8/layout/default"/>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824F59-11E2-B94C-9E87-8C43570A9364}" type="doc">
      <dgm:prSet loTypeId="urn:microsoft.com/office/officeart/2005/8/layout/hChevron3" loCatId="" qsTypeId="urn:microsoft.com/office/officeart/2005/8/quickstyle/simple1" qsCatId="simple" csTypeId="urn:microsoft.com/office/officeart/2005/8/colors/accent1_2" csCatId="accent1" phldr="1"/>
      <dgm:spPr/>
    </dgm:pt>
    <dgm:pt modelId="{87A83B8B-0227-DA40-9301-74FAC2857B86}">
      <dgm:prSet phldrT="[Text]" custT="1"/>
      <dgm:spPr>
        <a:solidFill>
          <a:srgbClr val="125CB5"/>
        </a:solidFill>
      </dgm:spPr>
      <dgm:t>
        <a:bodyPr/>
        <a:lstStyle/>
        <a:p>
          <a:pPr algn="ctr"/>
          <a:r>
            <a:rPr lang="en-US" sz="1800" b="0" dirty="0">
              <a:solidFill>
                <a:schemeClr val="bg1"/>
              </a:solidFill>
            </a:rPr>
            <a:t>Extract Data</a:t>
          </a:r>
        </a:p>
      </dgm:t>
    </dgm:pt>
    <dgm:pt modelId="{5B7D2FA1-5F3A-9741-BE8E-FDC499139F64}" type="parTrans" cxnId="{7263323F-351A-2444-8982-EC5287AF6694}">
      <dgm:prSet/>
      <dgm:spPr/>
      <dgm:t>
        <a:bodyPr/>
        <a:lstStyle/>
        <a:p>
          <a:endParaRPr lang="en-US" sz="1800" b="0">
            <a:solidFill>
              <a:schemeClr val="bg1"/>
            </a:solidFill>
          </a:endParaRPr>
        </a:p>
      </dgm:t>
    </dgm:pt>
    <dgm:pt modelId="{599E5AC0-D5CB-B64F-9E48-BAFFCAEF027D}" type="sibTrans" cxnId="{7263323F-351A-2444-8982-EC5287AF6694}">
      <dgm:prSet/>
      <dgm:spPr/>
      <dgm:t>
        <a:bodyPr/>
        <a:lstStyle/>
        <a:p>
          <a:endParaRPr lang="en-US" sz="1800" b="0">
            <a:solidFill>
              <a:schemeClr val="bg1"/>
            </a:solidFill>
          </a:endParaRPr>
        </a:p>
      </dgm:t>
    </dgm:pt>
    <dgm:pt modelId="{31FA731C-0445-4547-BFF6-21D51C601AD7}">
      <dgm:prSet phldrT="[Text]" custT="1"/>
      <dgm:spPr>
        <a:solidFill>
          <a:srgbClr val="125CB5"/>
        </a:solidFill>
      </dgm:spPr>
      <dgm:t>
        <a:bodyPr/>
        <a:lstStyle/>
        <a:p>
          <a:r>
            <a:rPr lang="en-US" sz="1800" b="0" dirty="0">
              <a:solidFill>
                <a:schemeClr val="bg1"/>
              </a:solidFill>
            </a:rPr>
            <a:t>Transform Data</a:t>
          </a:r>
        </a:p>
      </dgm:t>
    </dgm:pt>
    <dgm:pt modelId="{91ABDFA9-DDA9-5B46-9A9A-795DA0694F5E}" type="parTrans" cxnId="{D9468C8A-CBB7-8645-9589-6684783AB4A8}">
      <dgm:prSet/>
      <dgm:spPr/>
      <dgm:t>
        <a:bodyPr/>
        <a:lstStyle/>
        <a:p>
          <a:endParaRPr lang="en-US" sz="1800" b="0">
            <a:solidFill>
              <a:schemeClr val="bg1"/>
            </a:solidFill>
          </a:endParaRPr>
        </a:p>
      </dgm:t>
    </dgm:pt>
    <dgm:pt modelId="{8DC905EB-44CB-2745-8B7D-B7D174AA2382}" type="sibTrans" cxnId="{D9468C8A-CBB7-8645-9589-6684783AB4A8}">
      <dgm:prSet/>
      <dgm:spPr/>
      <dgm:t>
        <a:bodyPr/>
        <a:lstStyle/>
        <a:p>
          <a:endParaRPr lang="en-US" sz="1800" b="0">
            <a:solidFill>
              <a:schemeClr val="bg1"/>
            </a:solidFill>
          </a:endParaRPr>
        </a:p>
      </dgm:t>
    </dgm:pt>
    <dgm:pt modelId="{959EBBFB-225C-7542-85EF-82E01F534FDA}">
      <dgm:prSet phldrT="[Text]" custT="1"/>
      <dgm:spPr>
        <a:solidFill>
          <a:srgbClr val="125CB5"/>
        </a:solidFill>
      </dgm:spPr>
      <dgm:t>
        <a:bodyPr/>
        <a:lstStyle/>
        <a:p>
          <a:r>
            <a:rPr lang="en-US" sz="1800" b="0" dirty="0">
              <a:solidFill>
                <a:schemeClr val="bg1"/>
              </a:solidFill>
            </a:rPr>
            <a:t>Load to Access</a:t>
          </a:r>
        </a:p>
      </dgm:t>
    </dgm:pt>
    <dgm:pt modelId="{5890538B-387A-D745-A213-9D55D33DC286}" type="parTrans" cxnId="{EF658A6F-B5D4-6E4A-8B55-06739FCE3EC5}">
      <dgm:prSet/>
      <dgm:spPr/>
      <dgm:t>
        <a:bodyPr/>
        <a:lstStyle/>
        <a:p>
          <a:endParaRPr lang="en-US" sz="1800" b="0">
            <a:solidFill>
              <a:schemeClr val="bg1"/>
            </a:solidFill>
          </a:endParaRPr>
        </a:p>
      </dgm:t>
    </dgm:pt>
    <dgm:pt modelId="{6DE8E542-D508-194D-8D7D-92D30CB9B493}" type="sibTrans" cxnId="{EF658A6F-B5D4-6E4A-8B55-06739FCE3EC5}">
      <dgm:prSet/>
      <dgm:spPr/>
      <dgm:t>
        <a:bodyPr/>
        <a:lstStyle/>
        <a:p>
          <a:endParaRPr lang="en-US" sz="1800" b="0">
            <a:solidFill>
              <a:schemeClr val="bg1"/>
            </a:solidFill>
          </a:endParaRPr>
        </a:p>
      </dgm:t>
    </dgm:pt>
    <dgm:pt modelId="{67328611-BAF5-F446-8341-907BBE0EF61C}">
      <dgm:prSet phldrT="[Text]" custT="1"/>
      <dgm:spPr>
        <a:solidFill>
          <a:srgbClr val="125CB5"/>
        </a:solidFill>
      </dgm:spPr>
      <dgm:t>
        <a:bodyPr/>
        <a:lstStyle/>
        <a:p>
          <a:r>
            <a:rPr lang="en-US" sz="1800" b="0" dirty="0">
              <a:solidFill>
                <a:schemeClr val="bg1"/>
              </a:solidFill>
            </a:rPr>
            <a:t>Load to Salesforce</a:t>
          </a:r>
        </a:p>
      </dgm:t>
    </dgm:pt>
    <dgm:pt modelId="{20FBE3DE-F9EF-874A-AB8C-AADCB7036C43}" type="parTrans" cxnId="{8859A862-FC06-8843-B8A2-A7F382D14B70}">
      <dgm:prSet/>
      <dgm:spPr/>
      <dgm:t>
        <a:bodyPr/>
        <a:lstStyle/>
        <a:p>
          <a:endParaRPr lang="en-US" sz="1800" b="0">
            <a:solidFill>
              <a:schemeClr val="bg1"/>
            </a:solidFill>
          </a:endParaRPr>
        </a:p>
      </dgm:t>
    </dgm:pt>
    <dgm:pt modelId="{032D21D0-3E2D-F641-A849-62692920A540}" type="sibTrans" cxnId="{8859A862-FC06-8843-B8A2-A7F382D14B70}">
      <dgm:prSet/>
      <dgm:spPr/>
      <dgm:t>
        <a:bodyPr/>
        <a:lstStyle/>
        <a:p>
          <a:endParaRPr lang="en-US" sz="1800" b="0">
            <a:solidFill>
              <a:schemeClr val="bg1"/>
            </a:solidFill>
          </a:endParaRPr>
        </a:p>
      </dgm:t>
    </dgm:pt>
    <dgm:pt modelId="{2CA2C14E-39B0-7C48-83DE-F42B690F5E6F}">
      <dgm:prSet phldrT="[Text]" custT="1"/>
      <dgm:spPr>
        <a:solidFill>
          <a:srgbClr val="125CB5"/>
        </a:solidFill>
      </dgm:spPr>
      <dgm:t>
        <a:bodyPr/>
        <a:lstStyle/>
        <a:p>
          <a:r>
            <a:rPr lang="en-US" sz="1800" b="0" dirty="0">
              <a:solidFill>
                <a:schemeClr val="bg1"/>
              </a:solidFill>
            </a:rPr>
            <a:t>Analyze Data</a:t>
          </a:r>
        </a:p>
      </dgm:t>
    </dgm:pt>
    <dgm:pt modelId="{C83C926F-65CF-7343-9AB7-F8763A220367}" type="sibTrans" cxnId="{B9FAD2AB-E148-4443-94BC-08105C6B00DE}">
      <dgm:prSet/>
      <dgm:spPr/>
      <dgm:t>
        <a:bodyPr/>
        <a:lstStyle/>
        <a:p>
          <a:endParaRPr lang="en-US" sz="1800" b="0">
            <a:solidFill>
              <a:schemeClr val="bg1"/>
            </a:solidFill>
          </a:endParaRPr>
        </a:p>
      </dgm:t>
    </dgm:pt>
    <dgm:pt modelId="{331E025C-5D47-F94B-9A0C-AA8940F35FBF}" type="parTrans" cxnId="{B9FAD2AB-E148-4443-94BC-08105C6B00DE}">
      <dgm:prSet/>
      <dgm:spPr/>
      <dgm:t>
        <a:bodyPr/>
        <a:lstStyle/>
        <a:p>
          <a:endParaRPr lang="en-US" sz="1800" b="0">
            <a:solidFill>
              <a:schemeClr val="bg1"/>
            </a:solidFill>
          </a:endParaRPr>
        </a:p>
      </dgm:t>
    </dgm:pt>
    <dgm:pt modelId="{84A07EAE-0806-394E-A604-46414E514FB4}" type="pres">
      <dgm:prSet presAssocID="{C2824F59-11E2-B94C-9E87-8C43570A9364}" presName="Name0" presStyleCnt="0">
        <dgm:presLayoutVars>
          <dgm:dir/>
          <dgm:resizeHandles val="exact"/>
        </dgm:presLayoutVars>
      </dgm:prSet>
      <dgm:spPr/>
    </dgm:pt>
    <dgm:pt modelId="{5E4163CD-ECBB-D246-BF3B-DF18E052D649}" type="pres">
      <dgm:prSet presAssocID="{87A83B8B-0227-DA40-9301-74FAC2857B86}" presName="parTxOnly" presStyleLbl="node1" presStyleIdx="0" presStyleCnt="5" custScaleY="107780" custLinFactX="-18807" custLinFactNeighborX="-100000" custLinFactNeighborY="0">
        <dgm:presLayoutVars>
          <dgm:bulletEnabled val="1"/>
        </dgm:presLayoutVars>
      </dgm:prSet>
      <dgm:spPr/>
    </dgm:pt>
    <dgm:pt modelId="{26F4B62B-463D-BE4E-BE38-15892D15F9E5}" type="pres">
      <dgm:prSet presAssocID="{599E5AC0-D5CB-B64F-9E48-BAFFCAEF027D}" presName="parSpace" presStyleCnt="0"/>
      <dgm:spPr/>
    </dgm:pt>
    <dgm:pt modelId="{31ED2214-C779-9E41-806B-DE122D0218DB}" type="pres">
      <dgm:prSet presAssocID="{2CA2C14E-39B0-7C48-83DE-F42B690F5E6F}" presName="parTxOnly" presStyleLbl="node1" presStyleIdx="1" presStyleCnt="5" custScaleY="107780">
        <dgm:presLayoutVars>
          <dgm:bulletEnabled val="1"/>
        </dgm:presLayoutVars>
      </dgm:prSet>
      <dgm:spPr/>
    </dgm:pt>
    <dgm:pt modelId="{E1CC3D4F-24D0-F949-B2F2-3B0C62F5165C}" type="pres">
      <dgm:prSet presAssocID="{C83C926F-65CF-7343-9AB7-F8763A220367}" presName="parSpace" presStyleCnt="0"/>
      <dgm:spPr/>
    </dgm:pt>
    <dgm:pt modelId="{17652A94-5B58-E24C-BE9C-6EBE32E24A18}" type="pres">
      <dgm:prSet presAssocID="{31FA731C-0445-4547-BFF6-21D51C601AD7}" presName="parTxOnly" presStyleLbl="node1" presStyleIdx="2" presStyleCnt="5" custScaleY="107780">
        <dgm:presLayoutVars>
          <dgm:bulletEnabled val="1"/>
        </dgm:presLayoutVars>
      </dgm:prSet>
      <dgm:spPr/>
    </dgm:pt>
    <dgm:pt modelId="{05C56CA8-29E8-2449-ABF1-B314AAB92ADD}" type="pres">
      <dgm:prSet presAssocID="{8DC905EB-44CB-2745-8B7D-B7D174AA2382}" presName="parSpace" presStyleCnt="0"/>
      <dgm:spPr/>
    </dgm:pt>
    <dgm:pt modelId="{23437B85-9031-3B4D-B7B3-4C23A236E165}" type="pres">
      <dgm:prSet presAssocID="{959EBBFB-225C-7542-85EF-82E01F534FDA}" presName="parTxOnly" presStyleLbl="node1" presStyleIdx="3" presStyleCnt="5" custScaleY="107780">
        <dgm:presLayoutVars>
          <dgm:bulletEnabled val="1"/>
        </dgm:presLayoutVars>
      </dgm:prSet>
      <dgm:spPr/>
    </dgm:pt>
    <dgm:pt modelId="{BEF7FFBC-A54C-2D43-9A9C-E91F0D2C1C6D}" type="pres">
      <dgm:prSet presAssocID="{6DE8E542-D508-194D-8D7D-92D30CB9B493}" presName="parSpace" presStyleCnt="0"/>
      <dgm:spPr/>
    </dgm:pt>
    <dgm:pt modelId="{8BF8D005-E25A-A144-9383-2FB3DA44EBBF}" type="pres">
      <dgm:prSet presAssocID="{67328611-BAF5-F446-8341-907BBE0EF61C}" presName="parTxOnly" presStyleLbl="node1" presStyleIdx="4" presStyleCnt="5" custScaleY="107780">
        <dgm:presLayoutVars>
          <dgm:bulletEnabled val="1"/>
        </dgm:presLayoutVars>
      </dgm:prSet>
      <dgm:spPr/>
    </dgm:pt>
  </dgm:ptLst>
  <dgm:cxnLst>
    <dgm:cxn modelId="{7263323F-351A-2444-8982-EC5287AF6694}" srcId="{C2824F59-11E2-B94C-9E87-8C43570A9364}" destId="{87A83B8B-0227-DA40-9301-74FAC2857B86}" srcOrd="0" destOrd="0" parTransId="{5B7D2FA1-5F3A-9741-BE8E-FDC499139F64}" sibTransId="{599E5AC0-D5CB-B64F-9E48-BAFFCAEF027D}"/>
    <dgm:cxn modelId="{6CBF755B-FD10-0743-8120-664FAB3F926D}" type="presOf" srcId="{959EBBFB-225C-7542-85EF-82E01F534FDA}" destId="{23437B85-9031-3B4D-B7B3-4C23A236E165}" srcOrd="0" destOrd="0" presId="urn:microsoft.com/office/officeart/2005/8/layout/hChevron3"/>
    <dgm:cxn modelId="{8859A862-FC06-8843-B8A2-A7F382D14B70}" srcId="{C2824F59-11E2-B94C-9E87-8C43570A9364}" destId="{67328611-BAF5-F446-8341-907BBE0EF61C}" srcOrd="4" destOrd="0" parTransId="{20FBE3DE-F9EF-874A-AB8C-AADCB7036C43}" sibTransId="{032D21D0-3E2D-F641-A849-62692920A540}"/>
    <dgm:cxn modelId="{EF658A6F-B5D4-6E4A-8B55-06739FCE3EC5}" srcId="{C2824F59-11E2-B94C-9E87-8C43570A9364}" destId="{959EBBFB-225C-7542-85EF-82E01F534FDA}" srcOrd="3" destOrd="0" parTransId="{5890538B-387A-D745-A213-9D55D33DC286}" sibTransId="{6DE8E542-D508-194D-8D7D-92D30CB9B493}"/>
    <dgm:cxn modelId="{3D9A5870-9F6C-8149-97BD-9E3BE1B1170C}" type="presOf" srcId="{87A83B8B-0227-DA40-9301-74FAC2857B86}" destId="{5E4163CD-ECBB-D246-BF3B-DF18E052D649}" srcOrd="0" destOrd="0" presId="urn:microsoft.com/office/officeart/2005/8/layout/hChevron3"/>
    <dgm:cxn modelId="{6B0A7556-E239-C840-9252-4FE6B51C2F10}" type="presOf" srcId="{67328611-BAF5-F446-8341-907BBE0EF61C}" destId="{8BF8D005-E25A-A144-9383-2FB3DA44EBBF}" srcOrd="0" destOrd="0" presId="urn:microsoft.com/office/officeart/2005/8/layout/hChevron3"/>
    <dgm:cxn modelId="{99737D80-09CC-C44B-B959-9FDD7FA32B20}" type="presOf" srcId="{2CA2C14E-39B0-7C48-83DE-F42B690F5E6F}" destId="{31ED2214-C779-9E41-806B-DE122D0218DB}" srcOrd="0" destOrd="0" presId="urn:microsoft.com/office/officeart/2005/8/layout/hChevron3"/>
    <dgm:cxn modelId="{D9468C8A-CBB7-8645-9589-6684783AB4A8}" srcId="{C2824F59-11E2-B94C-9E87-8C43570A9364}" destId="{31FA731C-0445-4547-BFF6-21D51C601AD7}" srcOrd="2" destOrd="0" parTransId="{91ABDFA9-DDA9-5B46-9A9A-795DA0694F5E}" sibTransId="{8DC905EB-44CB-2745-8B7D-B7D174AA2382}"/>
    <dgm:cxn modelId="{B9FAD2AB-E148-4443-94BC-08105C6B00DE}" srcId="{C2824F59-11E2-B94C-9E87-8C43570A9364}" destId="{2CA2C14E-39B0-7C48-83DE-F42B690F5E6F}" srcOrd="1" destOrd="0" parTransId="{331E025C-5D47-F94B-9A0C-AA8940F35FBF}" sibTransId="{C83C926F-65CF-7343-9AB7-F8763A220367}"/>
    <dgm:cxn modelId="{105F30C7-FF4F-B043-8124-768E6F29A2D8}" type="presOf" srcId="{C2824F59-11E2-B94C-9E87-8C43570A9364}" destId="{84A07EAE-0806-394E-A604-46414E514FB4}" srcOrd="0" destOrd="0" presId="urn:microsoft.com/office/officeart/2005/8/layout/hChevron3"/>
    <dgm:cxn modelId="{60F1B8CF-ECA6-5345-A490-8F4A897A1F6E}" type="presOf" srcId="{31FA731C-0445-4547-BFF6-21D51C601AD7}" destId="{17652A94-5B58-E24C-BE9C-6EBE32E24A18}" srcOrd="0" destOrd="0" presId="urn:microsoft.com/office/officeart/2005/8/layout/hChevron3"/>
    <dgm:cxn modelId="{EC5E0FF4-453F-2047-90FF-49FC95FEF8ED}" type="presParOf" srcId="{84A07EAE-0806-394E-A604-46414E514FB4}" destId="{5E4163CD-ECBB-D246-BF3B-DF18E052D649}" srcOrd="0" destOrd="0" presId="urn:microsoft.com/office/officeart/2005/8/layout/hChevron3"/>
    <dgm:cxn modelId="{21CBD26D-9880-2B49-8785-F0AD2576E2A7}" type="presParOf" srcId="{84A07EAE-0806-394E-A604-46414E514FB4}" destId="{26F4B62B-463D-BE4E-BE38-15892D15F9E5}" srcOrd="1" destOrd="0" presId="urn:microsoft.com/office/officeart/2005/8/layout/hChevron3"/>
    <dgm:cxn modelId="{BE479D69-C65B-BB4E-841D-9A12EA074F63}" type="presParOf" srcId="{84A07EAE-0806-394E-A604-46414E514FB4}" destId="{31ED2214-C779-9E41-806B-DE122D0218DB}" srcOrd="2" destOrd="0" presId="urn:microsoft.com/office/officeart/2005/8/layout/hChevron3"/>
    <dgm:cxn modelId="{F084855F-A37B-CD40-B6A7-DBE3B2F01F9B}" type="presParOf" srcId="{84A07EAE-0806-394E-A604-46414E514FB4}" destId="{E1CC3D4F-24D0-F949-B2F2-3B0C62F5165C}" srcOrd="3" destOrd="0" presId="urn:microsoft.com/office/officeart/2005/8/layout/hChevron3"/>
    <dgm:cxn modelId="{813E9061-E05F-764C-9D1D-A971A5772A09}" type="presParOf" srcId="{84A07EAE-0806-394E-A604-46414E514FB4}" destId="{17652A94-5B58-E24C-BE9C-6EBE32E24A18}" srcOrd="4" destOrd="0" presId="urn:microsoft.com/office/officeart/2005/8/layout/hChevron3"/>
    <dgm:cxn modelId="{D4F7B779-D830-7F47-A0E5-ABC4E0520954}" type="presParOf" srcId="{84A07EAE-0806-394E-A604-46414E514FB4}" destId="{05C56CA8-29E8-2449-ABF1-B314AAB92ADD}" srcOrd="5" destOrd="0" presId="urn:microsoft.com/office/officeart/2005/8/layout/hChevron3"/>
    <dgm:cxn modelId="{B7B08E24-0A21-2E41-9310-FBBDA3EDE12A}" type="presParOf" srcId="{84A07EAE-0806-394E-A604-46414E514FB4}" destId="{23437B85-9031-3B4D-B7B3-4C23A236E165}" srcOrd="6" destOrd="0" presId="urn:microsoft.com/office/officeart/2005/8/layout/hChevron3"/>
    <dgm:cxn modelId="{B100C16A-A712-EC4E-A6FE-4F2FBF1C17F4}" type="presParOf" srcId="{84A07EAE-0806-394E-A604-46414E514FB4}" destId="{BEF7FFBC-A54C-2D43-9A9C-E91F0D2C1C6D}" srcOrd="7" destOrd="0" presId="urn:microsoft.com/office/officeart/2005/8/layout/hChevron3"/>
    <dgm:cxn modelId="{0FD8FDC5-CB9D-D247-9329-0A0FD44EE6D3}" type="presParOf" srcId="{84A07EAE-0806-394E-A604-46414E514FB4}" destId="{8BF8D005-E25A-A144-9383-2FB3DA44EBBF}"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407BE2-9C62-41B5-916C-C1E7A8D0D4B2}"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3136DC1C-5319-4E5C-B235-EF573E415F96}">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a:buNone/>
          </a:pPr>
          <a:r>
            <a:rPr lang="en-US" sz="1600" dirty="0">
              <a:solidFill>
                <a:sysClr val="window" lastClr="FFFFFF"/>
              </a:solidFill>
              <a:latin typeface="Century Gothic" panose="020B0502020202020204"/>
              <a:ea typeface="+mn-ea"/>
              <a:cs typeface="+mn-cs"/>
            </a:rPr>
            <a:t>Users</a:t>
          </a:r>
        </a:p>
      </dgm:t>
    </dgm:pt>
    <dgm:pt modelId="{C9D23079-4C61-43B1-9187-6562676EE00E}" type="parTrans" cxnId="{B73AAF01-4286-4884-A1FD-34DD80254B1E}">
      <dgm:prSet/>
      <dgm:spPr/>
      <dgm:t>
        <a:bodyPr/>
        <a:lstStyle/>
        <a:p>
          <a:endParaRPr lang="en-US">
            <a:solidFill>
              <a:schemeClr val="bg1"/>
            </a:solidFill>
          </a:endParaRPr>
        </a:p>
      </dgm:t>
    </dgm:pt>
    <dgm:pt modelId="{FDA86FCE-63BE-4F1F-AB65-307FC631EF2B}" type="sibTrans" cxnId="{B73AAF01-4286-4884-A1FD-34DD80254B1E}">
      <dgm:prSet/>
      <dgm:spPr>
        <a:xfrm>
          <a:off x="2150933" y="400295"/>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tailEnd type="arrow"/>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1C0AE8DB-7106-4028-B172-3CA2E8F30C16}">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Accounts</a:t>
          </a:r>
        </a:p>
      </dgm:t>
    </dgm:pt>
    <dgm:pt modelId="{9AF0B5FD-1628-4C2F-8754-54A24874F2DA}" type="parTrans" cxnId="{5A342DA3-79E0-4005-AF02-76BCA0C8E452}">
      <dgm:prSet/>
      <dgm:spPr/>
      <dgm:t>
        <a:bodyPr/>
        <a:lstStyle/>
        <a:p>
          <a:endParaRPr lang="en-US">
            <a:solidFill>
              <a:schemeClr val="bg1"/>
            </a:solidFill>
          </a:endParaRPr>
        </a:p>
      </dgm:t>
    </dgm:pt>
    <dgm:pt modelId="{2509030B-E200-414C-8756-9AE2DE133830}" type="sibTrans" cxnId="{5A342DA3-79E0-4005-AF02-76BCA0C8E452}">
      <dgm:prSet/>
      <dgm:spPr>
        <a:xfrm>
          <a:off x="3973507" y="400295"/>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tailEnd type="arrow"/>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32A547CC-8A8C-4C97-AD79-4C65BF300F69}">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Contacts</a:t>
          </a:r>
        </a:p>
      </dgm:t>
    </dgm:pt>
    <dgm:pt modelId="{34A73EE7-3AEF-47EE-9FC0-1A1A865D4A98}" type="parTrans" cxnId="{EC0E1E5D-C816-4F81-9ADC-2B7D5A878F73}">
      <dgm:prSet/>
      <dgm:spPr/>
      <dgm:t>
        <a:bodyPr/>
        <a:lstStyle/>
        <a:p>
          <a:endParaRPr lang="en-US">
            <a:solidFill>
              <a:schemeClr val="bg1"/>
            </a:solidFill>
          </a:endParaRPr>
        </a:p>
      </dgm:t>
    </dgm:pt>
    <dgm:pt modelId="{C86EFC71-1ECA-46C1-86F8-7846C362F612}" type="sibTrans" cxnId="{EC0E1E5D-C816-4F81-9ADC-2B7D5A878F73}">
      <dgm:prSet/>
      <dgm:spPr>
        <a:xfrm>
          <a:off x="5796081" y="400295"/>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tailEnd type="arrow"/>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12E3C07D-AB08-410D-A3F9-E1F7D87D0BEE}">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Opportunities</a:t>
          </a:r>
        </a:p>
      </dgm:t>
    </dgm:pt>
    <dgm:pt modelId="{97571AB9-48C3-47F0-B4BC-7961DDC37A75}" type="parTrans" cxnId="{D59BCB3E-9EA9-4875-92E4-80D042AAA501}">
      <dgm:prSet/>
      <dgm:spPr/>
      <dgm:t>
        <a:bodyPr/>
        <a:lstStyle/>
        <a:p>
          <a:endParaRPr lang="en-US">
            <a:solidFill>
              <a:schemeClr val="bg1"/>
            </a:solidFill>
          </a:endParaRPr>
        </a:p>
      </dgm:t>
    </dgm:pt>
    <dgm:pt modelId="{CF034A2B-6CED-4875-B31D-B24DAF04F2A9}" type="sibTrans" cxnId="{D59BCB3E-9EA9-4875-92E4-80D042AAA501}">
      <dgm:prSet/>
      <dgm:spPr>
        <a:xfrm>
          <a:off x="1411849" y="888745"/>
          <a:ext cx="5467722" cy="310206"/>
        </a:xfrm>
        <a:custGeom>
          <a:avLst/>
          <a:gdLst/>
          <a:ahLst/>
          <a:cxnLst/>
          <a:rect l="0" t="0" r="0" b="0"/>
          <a:pathLst>
            <a:path>
              <a:moveTo>
                <a:pt x="5467722" y="0"/>
              </a:moveTo>
              <a:lnTo>
                <a:pt x="5467722" y="172203"/>
              </a:lnTo>
              <a:lnTo>
                <a:pt x="0" y="172203"/>
              </a:lnTo>
              <a:lnTo>
                <a:pt x="0" y="310206"/>
              </a:lnTo>
            </a:path>
          </a:pathLst>
        </a:custGeom>
        <a:noFill/>
        <a:ln w="19050" cap="flat" cmpd="sng" algn="ctr">
          <a:solidFill>
            <a:sysClr val="windowText" lastClr="000000"/>
          </a:solidFill>
          <a:prstDash val="solid"/>
          <a:tailEnd type="arrow"/>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820C4165-C6CD-4C8A-9D14-BABD5141F229}">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Leads</a:t>
          </a:r>
        </a:p>
      </dgm:t>
    </dgm:pt>
    <dgm:pt modelId="{965BC89D-120F-4C4E-B95D-7A44DEE62459}" type="parTrans" cxnId="{04380675-4A5E-4D14-A4CA-5DB7F641EEF1}">
      <dgm:prSet/>
      <dgm:spPr/>
      <dgm:t>
        <a:bodyPr/>
        <a:lstStyle/>
        <a:p>
          <a:endParaRPr lang="en-US">
            <a:solidFill>
              <a:schemeClr val="bg1"/>
            </a:solidFill>
          </a:endParaRPr>
        </a:p>
      </dgm:t>
    </dgm:pt>
    <dgm:pt modelId="{C1E71824-FE92-4224-AFAA-B3B7E640F3D4}" type="sibTrans" cxnId="{04380675-4A5E-4D14-A4CA-5DB7F641EEF1}">
      <dgm:prSet custT="1"/>
      <dgm:spPr>
        <a:noFill/>
        <a:ln w="19050" cap="flat" cmpd="sng" algn="ctr">
          <a:solidFill>
            <a:sysClr val="windowText" lastClr="000000"/>
          </a:solidFill>
          <a:prstDash val="solid"/>
          <a:miter lim="800000"/>
          <a:tailEnd type="arrow"/>
        </a:ln>
        <a:effectLst/>
      </dgm:spPr>
      <dgm:t>
        <a:bodyPr spcFirstLastPara="0" vert="horz" wrap="square" lIns="12700" tIns="0" rIns="12700" bIns="0" numCol="1" spcCol="1270" anchor="ctr" anchorCtr="0"/>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gm:t>
    </dgm:pt>
    <dgm:pt modelId="{0563E569-89DE-43D9-AA74-B1CEBD0EFAEC}">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Events</a:t>
          </a:r>
        </a:p>
      </dgm:t>
    </dgm:pt>
    <dgm:pt modelId="{F29E214C-1891-4FEE-AAE8-A1A937267473}" type="parTrans" cxnId="{C9A1B0B8-EE5E-48B6-912C-89B027AD4533}">
      <dgm:prSet/>
      <dgm:spPr/>
      <dgm:t>
        <a:bodyPr/>
        <a:lstStyle/>
        <a:p>
          <a:endParaRPr lang="en-US">
            <a:solidFill>
              <a:schemeClr val="bg1"/>
            </a:solidFill>
          </a:endParaRPr>
        </a:p>
      </dgm:t>
    </dgm:pt>
    <dgm:pt modelId="{8C2FF047-2E43-48EF-8C32-07A6CABE4EC5}" type="sibTrans" cxnId="{C9A1B0B8-EE5E-48B6-912C-89B027AD4533}">
      <dgm:prSet/>
      <dgm:spPr>
        <a:xfrm>
          <a:off x="3973507" y="1630162"/>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tailEnd type="arrow"/>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FE500952-5FA1-4143-A4E0-50AF3DF33DCE}">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Tasks</a:t>
          </a:r>
        </a:p>
      </dgm:t>
    </dgm:pt>
    <dgm:pt modelId="{D729AEBA-454D-4D7C-AABD-012066FFBA74}" type="parTrans" cxnId="{451E6D00-BFDA-497B-A054-7282421471F0}">
      <dgm:prSet/>
      <dgm:spPr/>
      <dgm:t>
        <a:bodyPr/>
        <a:lstStyle/>
        <a:p>
          <a:endParaRPr lang="en-US">
            <a:solidFill>
              <a:schemeClr val="bg1"/>
            </a:solidFill>
          </a:endParaRPr>
        </a:p>
      </dgm:t>
    </dgm:pt>
    <dgm:pt modelId="{A81C62DA-9BA9-4E72-B4AA-1BE7EC4BB424}" type="sibTrans" cxnId="{451E6D00-BFDA-497B-A054-7282421471F0}">
      <dgm:prSet/>
      <dgm:spPr>
        <a:xfrm>
          <a:off x="5796081" y="1630162"/>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tailEnd type="arrow"/>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4D6B5AE5-2E51-4193-9230-A3E34E5EA4EC}">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Email</a:t>
          </a:r>
        </a:p>
      </dgm:t>
    </dgm:pt>
    <dgm:pt modelId="{0C6C4EB6-295B-44E3-86B3-D7DE55E91CCF}" type="parTrans" cxnId="{09BF4473-3738-4967-87CE-36E3E0F5E3BA}">
      <dgm:prSet/>
      <dgm:spPr/>
      <dgm:t>
        <a:bodyPr/>
        <a:lstStyle/>
        <a:p>
          <a:endParaRPr lang="en-US">
            <a:solidFill>
              <a:schemeClr val="bg1"/>
            </a:solidFill>
          </a:endParaRPr>
        </a:p>
      </dgm:t>
    </dgm:pt>
    <dgm:pt modelId="{238E0AE1-9DCF-4C72-9A33-BD0D0AAEC75D}" type="sibTrans" cxnId="{09BF4473-3738-4967-87CE-36E3E0F5E3BA}">
      <dgm:prSet/>
      <dgm:spPr>
        <a:xfrm>
          <a:off x="1411849" y="2118612"/>
          <a:ext cx="5467722" cy="310206"/>
        </a:xfrm>
        <a:custGeom>
          <a:avLst/>
          <a:gdLst/>
          <a:ahLst/>
          <a:cxnLst/>
          <a:rect l="0" t="0" r="0" b="0"/>
          <a:pathLst>
            <a:path>
              <a:moveTo>
                <a:pt x="5467722" y="0"/>
              </a:moveTo>
              <a:lnTo>
                <a:pt x="5467722" y="172203"/>
              </a:lnTo>
              <a:lnTo>
                <a:pt x="0" y="172203"/>
              </a:lnTo>
              <a:lnTo>
                <a:pt x="0" y="310206"/>
              </a:lnTo>
            </a:path>
          </a:pathLst>
        </a:custGeom>
        <a:noFill/>
        <a:ln w="19050" cap="flat" cmpd="sng" algn="ctr">
          <a:solidFill>
            <a:sysClr val="windowText" lastClr="000000"/>
          </a:solidFill>
          <a:prstDash val="solid"/>
          <a:tailEnd type="arrow"/>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CF584D6C-1E43-4C31-83A3-D2F090DA4FCC}">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Notes</a:t>
          </a:r>
        </a:p>
      </dgm:t>
    </dgm:pt>
    <dgm:pt modelId="{551D7B34-56E2-45D5-A547-4A1E9FF7271F}" type="parTrans" cxnId="{0E42F90C-CC8C-4F82-92B9-7A3207155260}">
      <dgm:prSet/>
      <dgm:spPr/>
      <dgm:t>
        <a:bodyPr/>
        <a:lstStyle/>
        <a:p>
          <a:endParaRPr lang="en-US">
            <a:solidFill>
              <a:schemeClr val="bg1"/>
            </a:solidFill>
          </a:endParaRPr>
        </a:p>
      </dgm:t>
    </dgm:pt>
    <dgm:pt modelId="{D4CFBFAA-243D-4157-8126-161025C6E9B4}" type="sibTrans" cxnId="{0E42F90C-CC8C-4F82-92B9-7A3207155260}">
      <dgm:prSet/>
      <dgm:spPr>
        <a:xfrm>
          <a:off x="2150933" y="2860029"/>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tailEnd type="arrow"/>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54F6C323-1D25-4823-A476-937E203A02FE}">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Attachments</a:t>
          </a:r>
        </a:p>
      </dgm:t>
    </dgm:pt>
    <dgm:pt modelId="{6A08249F-E3CE-48C1-9040-E62335D20508}" type="parTrans" cxnId="{FBF44F51-45CB-46E8-B74E-BEF0007FF146}">
      <dgm:prSet/>
      <dgm:spPr/>
      <dgm:t>
        <a:bodyPr/>
        <a:lstStyle/>
        <a:p>
          <a:endParaRPr lang="en-US">
            <a:solidFill>
              <a:schemeClr val="bg1"/>
            </a:solidFill>
          </a:endParaRPr>
        </a:p>
      </dgm:t>
    </dgm:pt>
    <dgm:pt modelId="{0ACE474D-6D97-4947-8FE3-39963D874DB5}" type="sibTrans" cxnId="{FBF44F51-45CB-46E8-B74E-BEF0007FF146}">
      <dgm:prSet/>
      <dgm:spPr>
        <a:xfrm>
          <a:off x="3973507" y="2860029"/>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tailEnd type="arrow"/>
        </a:ln>
        <a:effectLst/>
      </dgm:spPr>
      <dgm:t>
        <a:bodyPr/>
        <a:lstStyle/>
        <a:p>
          <a:pPr>
            <a:buNone/>
          </a:pPr>
          <a:endParaRPr lang="en-US" dirty="0">
            <a:solidFill>
              <a:sysClr val="window" lastClr="FFFFFF"/>
            </a:solidFill>
            <a:latin typeface="Century Gothic" panose="020B0502020202020204"/>
            <a:ea typeface="+mn-ea"/>
            <a:cs typeface="+mn-cs"/>
          </a:endParaRPr>
        </a:p>
      </dgm:t>
    </dgm:pt>
    <dgm:pt modelId="{F8EB7F63-B891-4A21-BE8A-850AECF1EA7C}">
      <dgm:prSet custT="1"/>
      <dgm:spPr>
        <a:solidFill>
          <a:srgbClr val="002060"/>
        </a:solidFill>
        <a:ln w="19050" cap="flat" cmpd="sng" algn="ctr">
          <a:noFill/>
          <a:prstDash val="solid"/>
          <a:miter lim="800000"/>
        </a:ln>
        <a:effectLst/>
      </dgm:spPr>
      <dgm:t>
        <a:bodyPr spcFirstLastPara="0" vert="horz" wrap="square" lIns="72608" tIns="76215" rIns="72608" bIns="76215" numCol="1" spcCol="1270" anchor="ctr" anchorCtr="0"/>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Content</a:t>
          </a:r>
        </a:p>
      </dgm:t>
    </dgm:pt>
    <dgm:pt modelId="{E37292AE-8E6D-4ED6-9EE4-AE14C080AE25}" type="parTrans" cxnId="{40E34859-835B-41C9-BEFB-B488D096C539}">
      <dgm:prSet/>
      <dgm:spPr/>
      <dgm:t>
        <a:bodyPr/>
        <a:lstStyle/>
        <a:p>
          <a:endParaRPr lang="en-US">
            <a:solidFill>
              <a:schemeClr val="bg1"/>
            </a:solidFill>
          </a:endParaRPr>
        </a:p>
      </dgm:t>
    </dgm:pt>
    <dgm:pt modelId="{32B0F8D6-B40A-4E84-8BD0-507A21DD7865}" type="sibTrans" cxnId="{40E34859-835B-41C9-BEFB-B488D096C539}">
      <dgm:prSet/>
      <dgm:spPr/>
      <dgm:t>
        <a:bodyPr/>
        <a:lstStyle/>
        <a:p>
          <a:endParaRPr lang="en-US">
            <a:solidFill>
              <a:schemeClr val="bg1"/>
            </a:solidFill>
          </a:endParaRPr>
        </a:p>
      </dgm:t>
    </dgm:pt>
    <dgm:pt modelId="{45FA07BD-B9BC-8644-99C5-495ED9E4BE09}" type="pres">
      <dgm:prSet presAssocID="{38407BE2-9C62-41B5-916C-C1E7A8D0D4B2}" presName="Name0" presStyleCnt="0">
        <dgm:presLayoutVars>
          <dgm:dir/>
          <dgm:resizeHandles val="exact"/>
        </dgm:presLayoutVars>
      </dgm:prSet>
      <dgm:spPr/>
    </dgm:pt>
    <dgm:pt modelId="{BF0090D1-70FB-3E4A-A12A-792752FBD5B6}" type="pres">
      <dgm:prSet presAssocID="{3136DC1C-5319-4E5C-B235-EF573E415F96}" presName="node" presStyleLbl="node1" presStyleIdx="0" presStyleCnt="11">
        <dgm:presLayoutVars>
          <dgm:bulletEnabled val="1"/>
        </dgm:presLayoutVars>
      </dgm:prSet>
      <dgm:spPr>
        <a:xfrm>
          <a:off x="670965" y="1485"/>
          <a:ext cx="1481767" cy="889060"/>
        </a:xfrm>
        <a:prstGeom prst="rect">
          <a:avLst/>
        </a:prstGeom>
      </dgm:spPr>
    </dgm:pt>
    <dgm:pt modelId="{1C1B0916-BD2C-0342-8A71-329EEAE5C73A}" type="pres">
      <dgm:prSet presAssocID="{FDA86FCE-63BE-4F1F-AB65-307FC631EF2B}" presName="sibTrans" presStyleLbl="sibTrans1D1" presStyleIdx="0" presStyleCnt="10"/>
      <dgm:spPr/>
    </dgm:pt>
    <dgm:pt modelId="{E52DC296-75A8-8F43-A40C-3B894D55B95E}" type="pres">
      <dgm:prSet presAssocID="{FDA86FCE-63BE-4F1F-AB65-307FC631EF2B}" presName="connectorText" presStyleLbl="sibTrans1D1" presStyleIdx="0" presStyleCnt="10"/>
      <dgm:spPr/>
    </dgm:pt>
    <dgm:pt modelId="{B015A01E-6049-024D-AB5D-0A812B3494F8}" type="pres">
      <dgm:prSet presAssocID="{1C0AE8DB-7106-4028-B172-3CA2E8F30C16}" presName="node" presStyleLbl="node1" presStyleIdx="1" presStyleCnt="11">
        <dgm:presLayoutVars>
          <dgm:bulletEnabled val="1"/>
        </dgm:presLayoutVars>
      </dgm:prSet>
      <dgm:spPr>
        <a:xfrm>
          <a:off x="2493539" y="1485"/>
          <a:ext cx="1481767" cy="889060"/>
        </a:xfrm>
        <a:prstGeom prst="rect">
          <a:avLst/>
        </a:prstGeom>
      </dgm:spPr>
    </dgm:pt>
    <dgm:pt modelId="{3D7F1EA2-CB07-6846-8E97-921909F58ACC}" type="pres">
      <dgm:prSet presAssocID="{2509030B-E200-414C-8756-9AE2DE133830}" presName="sibTrans" presStyleLbl="sibTrans1D1" presStyleIdx="1" presStyleCnt="10"/>
      <dgm:spPr/>
    </dgm:pt>
    <dgm:pt modelId="{9ED05D73-B36F-434E-863B-B44F832D962B}" type="pres">
      <dgm:prSet presAssocID="{2509030B-E200-414C-8756-9AE2DE133830}" presName="connectorText" presStyleLbl="sibTrans1D1" presStyleIdx="1" presStyleCnt="10"/>
      <dgm:spPr/>
    </dgm:pt>
    <dgm:pt modelId="{D3B3A347-8763-874D-A0D7-EF485893F9B6}" type="pres">
      <dgm:prSet presAssocID="{32A547CC-8A8C-4C97-AD79-4C65BF300F69}" presName="node" presStyleLbl="node1" presStyleIdx="2" presStyleCnt="11">
        <dgm:presLayoutVars>
          <dgm:bulletEnabled val="1"/>
        </dgm:presLayoutVars>
      </dgm:prSet>
      <dgm:spPr>
        <a:xfrm>
          <a:off x="4316113" y="1485"/>
          <a:ext cx="1481767" cy="889060"/>
        </a:xfrm>
        <a:prstGeom prst="rect">
          <a:avLst/>
        </a:prstGeom>
      </dgm:spPr>
    </dgm:pt>
    <dgm:pt modelId="{AAB7957D-D9D2-804C-AD26-3042C4F0A224}" type="pres">
      <dgm:prSet presAssocID="{C86EFC71-1ECA-46C1-86F8-7846C362F612}" presName="sibTrans" presStyleLbl="sibTrans1D1" presStyleIdx="2" presStyleCnt="10"/>
      <dgm:spPr/>
    </dgm:pt>
    <dgm:pt modelId="{BFC7C1E2-CD47-2C4D-B9A1-AD1A090798AB}" type="pres">
      <dgm:prSet presAssocID="{C86EFC71-1ECA-46C1-86F8-7846C362F612}" presName="connectorText" presStyleLbl="sibTrans1D1" presStyleIdx="2" presStyleCnt="10"/>
      <dgm:spPr/>
    </dgm:pt>
    <dgm:pt modelId="{B571CC6F-E25B-5540-8341-6E025483FF3D}" type="pres">
      <dgm:prSet presAssocID="{12E3C07D-AB08-410D-A3F9-E1F7D87D0BEE}" presName="node" presStyleLbl="node1" presStyleIdx="3" presStyleCnt="11">
        <dgm:presLayoutVars>
          <dgm:bulletEnabled val="1"/>
        </dgm:presLayoutVars>
      </dgm:prSet>
      <dgm:spPr>
        <a:xfrm>
          <a:off x="6138687" y="1485"/>
          <a:ext cx="1481767" cy="889060"/>
        </a:xfrm>
        <a:prstGeom prst="rect">
          <a:avLst/>
        </a:prstGeom>
      </dgm:spPr>
    </dgm:pt>
    <dgm:pt modelId="{D1402696-22DC-9D42-A0F1-9743155F2F22}" type="pres">
      <dgm:prSet presAssocID="{CF034A2B-6CED-4875-B31D-B24DAF04F2A9}" presName="sibTrans" presStyleLbl="sibTrans1D1" presStyleIdx="3" presStyleCnt="10"/>
      <dgm:spPr/>
    </dgm:pt>
    <dgm:pt modelId="{EA1FB234-892D-5E4F-85BE-4015462BEE8B}" type="pres">
      <dgm:prSet presAssocID="{CF034A2B-6CED-4875-B31D-B24DAF04F2A9}" presName="connectorText" presStyleLbl="sibTrans1D1" presStyleIdx="3" presStyleCnt="10"/>
      <dgm:spPr/>
    </dgm:pt>
    <dgm:pt modelId="{8619CE18-455C-7543-BFDD-98EEE023B401}" type="pres">
      <dgm:prSet presAssocID="{820C4165-C6CD-4C8A-9D14-BABD5141F229}" presName="node" presStyleLbl="node1" presStyleIdx="4" presStyleCnt="11">
        <dgm:presLayoutVars>
          <dgm:bulletEnabled val="1"/>
        </dgm:presLayoutVars>
      </dgm:prSet>
      <dgm:spPr>
        <a:xfrm>
          <a:off x="670965" y="1231352"/>
          <a:ext cx="1481767" cy="889060"/>
        </a:xfrm>
        <a:prstGeom prst="rect">
          <a:avLst/>
        </a:prstGeom>
      </dgm:spPr>
    </dgm:pt>
    <dgm:pt modelId="{062EEF65-370B-0540-AECF-4A251418C1E4}" type="pres">
      <dgm:prSet presAssocID="{C1E71824-FE92-4224-AFAA-B3B7E640F3D4}" presName="sibTrans" presStyleLbl="sibTrans1D1" presStyleIdx="4" presStyleCnt="10"/>
      <dgm:spPr>
        <a:xfrm>
          <a:off x="2150933" y="1630162"/>
          <a:ext cx="310206" cy="91440"/>
        </a:xfrm>
        <a:custGeom>
          <a:avLst/>
          <a:gdLst/>
          <a:ahLst/>
          <a:cxnLst/>
          <a:rect l="0" t="0" r="0" b="0"/>
          <a:pathLst>
            <a:path>
              <a:moveTo>
                <a:pt x="0" y="45720"/>
              </a:moveTo>
              <a:lnTo>
                <a:pt x="310206" y="45720"/>
              </a:lnTo>
            </a:path>
          </a:pathLst>
        </a:custGeom>
      </dgm:spPr>
    </dgm:pt>
    <dgm:pt modelId="{302AC496-89DB-7A4A-BDF0-E2F42FFED3CA}" type="pres">
      <dgm:prSet presAssocID="{C1E71824-FE92-4224-AFAA-B3B7E640F3D4}" presName="connectorText" presStyleLbl="sibTrans1D1" presStyleIdx="4" presStyleCnt="10"/>
      <dgm:spPr/>
    </dgm:pt>
    <dgm:pt modelId="{DA9A59AD-6D60-E743-83FF-4A1B9466CE86}" type="pres">
      <dgm:prSet presAssocID="{0563E569-89DE-43D9-AA74-B1CEBD0EFAEC}" presName="node" presStyleLbl="node1" presStyleIdx="5" presStyleCnt="11">
        <dgm:presLayoutVars>
          <dgm:bulletEnabled val="1"/>
        </dgm:presLayoutVars>
      </dgm:prSet>
      <dgm:spPr>
        <a:xfrm>
          <a:off x="2493539" y="1231352"/>
          <a:ext cx="1481767" cy="889060"/>
        </a:xfrm>
        <a:prstGeom prst="rect">
          <a:avLst/>
        </a:prstGeom>
      </dgm:spPr>
    </dgm:pt>
    <dgm:pt modelId="{5F2A1E74-84CD-8D46-A738-F001ECF27731}" type="pres">
      <dgm:prSet presAssocID="{8C2FF047-2E43-48EF-8C32-07A6CABE4EC5}" presName="sibTrans" presStyleLbl="sibTrans1D1" presStyleIdx="5" presStyleCnt="10"/>
      <dgm:spPr/>
    </dgm:pt>
    <dgm:pt modelId="{8E4B41CD-0FA7-224A-8D9B-709F6FEB4FB3}" type="pres">
      <dgm:prSet presAssocID="{8C2FF047-2E43-48EF-8C32-07A6CABE4EC5}" presName="connectorText" presStyleLbl="sibTrans1D1" presStyleIdx="5" presStyleCnt="10"/>
      <dgm:spPr/>
    </dgm:pt>
    <dgm:pt modelId="{1FA7EB67-3B82-0E44-8326-61EE4252E839}" type="pres">
      <dgm:prSet presAssocID="{FE500952-5FA1-4143-A4E0-50AF3DF33DCE}" presName="node" presStyleLbl="node1" presStyleIdx="6" presStyleCnt="11">
        <dgm:presLayoutVars>
          <dgm:bulletEnabled val="1"/>
        </dgm:presLayoutVars>
      </dgm:prSet>
      <dgm:spPr>
        <a:xfrm>
          <a:off x="4316113" y="1231352"/>
          <a:ext cx="1481767" cy="889060"/>
        </a:xfrm>
        <a:prstGeom prst="rect">
          <a:avLst/>
        </a:prstGeom>
      </dgm:spPr>
    </dgm:pt>
    <dgm:pt modelId="{18F1B613-EC64-384B-B158-34CF30CF24D6}" type="pres">
      <dgm:prSet presAssocID="{A81C62DA-9BA9-4E72-B4AA-1BE7EC4BB424}" presName="sibTrans" presStyleLbl="sibTrans1D1" presStyleIdx="6" presStyleCnt="10"/>
      <dgm:spPr/>
    </dgm:pt>
    <dgm:pt modelId="{9C77530A-9A7B-5F42-8855-7E9BD6D8821C}" type="pres">
      <dgm:prSet presAssocID="{A81C62DA-9BA9-4E72-B4AA-1BE7EC4BB424}" presName="connectorText" presStyleLbl="sibTrans1D1" presStyleIdx="6" presStyleCnt="10"/>
      <dgm:spPr/>
    </dgm:pt>
    <dgm:pt modelId="{2D99E069-643F-EA49-A287-BA02E9D95779}" type="pres">
      <dgm:prSet presAssocID="{4D6B5AE5-2E51-4193-9230-A3E34E5EA4EC}" presName="node" presStyleLbl="node1" presStyleIdx="7" presStyleCnt="11">
        <dgm:presLayoutVars>
          <dgm:bulletEnabled val="1"/>
        </dgm:presLayoutVars>
      </dgm:prSet>
      <dgm:spPr>
        <a:xfrm>
          <a:off x="6138687" y="1231352"/>
          <a:ext cx="1481767" cy="889060"/>
        </a:xfrm>
        <a:prstGeom prst="rect">
          <a:avLst/>
        </a:prstGeom>
      </dgm:spPr>
    </dgm:pt>
    <dgm:pt modelId="{C65B89DB-0455-B048-8CEB-BC7EE4318F17}" type="pres">
      <dgm:prSet presAssocID="{238E0AE1-9DCF-4C72-9A33-BD0D0AAEC75D}" presName="sibTrans" presStyleLbl="sibTrans1D1" presStyleIdx="7" presStyleCnt="10"/>
      <dgm:spPr/>
    </dgm:pt>
    <dgm:pt modelId="{840548A3-C2EC-C548-AF1B-04DB66F9BF5B}" type="pres">
      <dgm:prSet presAssocID="{238E0AE1-9DCF-4C72-9A33-BD0D0AAEC75D}" presName="connectorText" presStyleLbl="sibTrans1D1" presStyleIdx="7" presStyleCnt="10"/>
      <dgm:spPr/>
    </dgm:pt>
    <dgm:pt modelId="{2E0C5EDC-63DC-A14C-925F-E25B7F6263B4}" type="pres">
      <dgm:prSet presAssocID="{CF584D6C-1E43-4C31-83A3-D2F090DA4FCC}" presName="node" presStyleLbl="node1" presStyleIdx="8" presStyleCnt="11">
        <dgm:presLayoutVars>
          <dgm:bulletEnabled val="1"/>
        </dgm:presLayoutVars>
      </dgm:prSet>
      <dgm:spPr>
        <a:xfrm>
          <a:off x="670965" y="2461219"/>
          <a:ext cx="1481767" cy="889060"/>
        </a:xfrm>
        <a:prstGeom prst="rect">
          <a:avLst/>
        </a:prstGeom>
      </dgm:spPr>
    </dgm:pt>
    <dgm:pt modelId="{4A2AF141-6AFD-1E4A-89EA-DC42137EA3D6}" type="pres">
      <dgm:prSet presAssocID="{D4CFBFAA-243D-4157-8126-161025C6E9B4}" presName="sibTrans" presStyleLbl="sibTrans1D1" presStyleIdx="8" presStyleCnt="10"/>
      <dgm:spPr/>
    </dgm:pt>
    <dgm:pt modelId="{45AB46D8-4B34-F44D-916B-0B94BD495141}" type="pres">
      <dgm:prSet presAssocID="{D4CFBFAA-243D-4157-8126-161025C6E9B4}" presName="connectorText" presStyleLbl="sibTrans1D1" presStyleIdx="8" presStyleCnt="10"/>
      <dgm:spPr/>
    </dgm:pt>
    <dgm:pt modelId="{A0FEF22E-4D89-464D-8FA3-8CD40E562C46}" type="pres">
      <dgm:prSet presAssocID="{54F6C323-1D25-4823-A476-937E203A02FE}" presName="node" presStyleLbl="node1" presStyleIdx="9" presStyleCnt="11">
        <dgm:presLayoutVars>
          <dgm:bulletEnabled val="1"/>
        </dgm:presLayoutVars>
      </dgm:prSet>
      <dgm:spPr>
        <a:xfrm>
          <a:off x="2493539" y="2461219"/>
          <a:ext cx="1481767" cy="889060"/>
        </a:xfrm>
        <a:prstGeom prst="rect">
          <a:avLst/>
        </a:prstGeom>
      </dgm:spPr>
    </dgm:pt>
    <dgm:pt modelId="{C02AC039-2CFA-B442-B8E4-EDE5620AB4DC}" type="pres">
      <dgm:prSet presAssocID="{0ACE474D-6D97-4947-8FE3-39963D874DB5}" presName="sibTrans" presStyleLbl="sibTrans1D1" presStyleIdx="9" presStyleCnt="10"/>
      <dgm:spPr/>
    </dgm:pt>
    <dgm:pt modelId="{A851B46B-6C0F-704C-90B3-E1351B06FF9E}" type="pres">
      <dgm:prSet presAssocID="{0ACE474D-6D97-4947-8FE3-39963D874DB5}" presName="connectorText" presStyleLbl="sibTrans1D1" presStyleIdx="9" presStyleCnt="10"/>
      <dgm:spPr/>
    </dgm:pt>
    <dgm:pt modelId="{6CF47BF1-6E74-E641-9973-8FC280E86D91}" type="pres">
      <dgm:prSet presAssocID="{F8EB7F63-B891-4A21-BE8A-850AECF1EA7C}" presName="node" presStyleLbl="node1" presStyleIdx="10" presStyleCnt="11">
        <dgm:presLayoutVars>
          <dgm:bulletEnabled val="1"/>
        </dgm:presLayoutVars>
      </dgm:prSet>
      <dgm:spPr>
        <a:xfrm>
          <a:off x="4316113" y="2461219"/>
          <a:ext cx="1481767" cy="889060"/>
        </a:xfrm>
        <a:prstGeom prst="rect">
          <a:avLst/>
        </a:prstGeom>
      </dgm:spPr>
    </dgm:pt>
  </dgm:ptLst>
  <dgm:cxnLst>
    <dgm:cxn modelId="{451E6D00-BFDA-497B-A054-7282421471F0}" srcId="{38407BE2-9C62-41B5-916C-C1E7A8D0D4B2}" destId="{FE500952-5FA1-4143-A4E0-50AF3DF33DCE}" srcOrd="6" destOrd="0" parTransId="{D729AEBA-454D-4D7C-AABD-012066FFBA74}" sibTransId="{A81C62DA-9BA9-4E72-B4AA-1BE7EC4BB424}"/>
    <dgm:cxn modelId="{B73AAF01-4286-4884-A1FD-34DD80254B1E}" srcId="{38407BE2-9C62-41B5-916C-C1E7A8D0D4B2}" destId="{3136DC1C-5319-4E5C-B235-EF573E415F96}" srcOrd="0" destOrd="0" parTransId="{C9D23079-4C61-43B1-9187-6562676EE00E}" sibTransId="{FDA86FCE-63BE-4F1F-AB65-307FC631EF2B}"/>
    <dgm:cxn modelId="{59CE8808-8FA0-6A42-82DE-AFAB426EF37F}" type="presOf" srcId="{FDA86FCE-63BE-4F1F-AB65-307FC631EF2B}" destId="{1C1B0916-BD2C-0342-8A71-329EEAE5C73A}" srcOrd="0" destOrd="0" presId="urn:microsoft.com/office/officeart/2016/7/layout/RepeatingBendingProcessNew"/>
    <dgm:cxn modelId="{EF49A20A-0702-5548-AE72-02BD071A1F17}" type="presOf" srcId="{1C0AE8DB-7106-4028-B172-3CA2E8F30C16}" destId="{B015A01E-6049-024D-AB5D-0A812B3494F8}" srcOrd="0" destOrd="0" presId="urn:microsoft.com/office/officeart/2016/7/layout/RepeatingBendingProcessNew"/>
    <dgm:cxn modelId="{FAD3F60C-CF65-E148-BF5C-6AB2F6A64DF6}" type="presOf" srcId="{238E0AE1-9DCF-4C72-9A33-BD0D0AAEC75D}" destId="{840548A3-C2EC-C548-AF1B-04DB66F9BF5B}" srcOrd="1" destOrd="0" presId="urn:microsoft.com/office/officeart/2016/7/layout/RepeatingBendingProcessNew"/>
    <dgm:cxn modelId="{0E42F90C-CC8C-4F82-92B9-7A3207155260}" srcId="{38407BE2-9C62-41B5-916C-C1E7A8D0D4B2}" destId="{CF584D6C-1E43-4C31-83A3-D2F090DA4FCC}" srcOrd="8" destOrd="0" parTransId="{551D7B34-56E2-45D5-A547-4A1E9FF7271F}" sibTransId="{D4CFBFAA-243D-4157-8126-161025C6E9B4}"/>
    <dgm:cxn modelId="{402E1C0E-E658-1648-98E7-EC288C580B7A}" type="presOf" srcId="{FE500952-5FA1-4143-A4E0-50AF3DF33DCE}" destId="{1FA7EB67-3B82-0E44-8326-61EE4252E839}" srcOrd="0" destOrd="0" presId="urn:microsoft.com/office/officeart/2016/7/layout/RepeatingBendingProcessNew"/>
    <dgm:cxn modelId="{0437CA15-1478-4F4A-AD82-48F023A69B70}" type="presOf" srcId="{C86EFC71-1ECA-46C1-86F8-7846C362F612}" destId="{BFC7C1E2-CD47-2C4D-B9A1-AD1A090798AB}" srcOrd="1" destOrd="0" presId="urn:microsoft.com/office/officeart/2016/7/layout/RepeatingBendingProcessNew"/>
    <dgm:cxn modelId="{5DE63916-FB44-1549-B25E-F7462C03E876}" type="presOf" srcId="{2509030B-E200-414C-8756-9AE2DE133830}" destId="{9ED05D73-B36F-434E-863B-B44F832D962B}" srcOrd="1" destOrd="0" presId="urn:microsoft.com/office/officeart/2016/7/layout/RepeatingBendingProcessNew"/>
    <dgm:cxn modelId="{5108761A-B61C-6D4C-96B0-1C05183D66D9}" type="presOf" srcId="{C1E71824-FE92-4224-AFAA-B3B7E640F3D4}" destId="{302AC496-89DB-7A4A-BDF0-E2F42FFED3CA}" srcOrd="1" destOrd="0" presId="urn:microsoft.com/office/officeart/2016/7/layout/RepeatingBendingProcessNew"/>
    <dgm:cxn modelId="{9E4E2E1C-0CA1-5C44-B972-1B3F3C88682D}" type="presOf" srcId="{8C2FF047-2E43-48EF-8C32-07A6CABE4EC5}" destId="{8E4B41CD-0FA7-224A-8D9B-709F6FEB4FB3}" srcOrd="1" destOrd="0" presId="urn:microsoft.com/office/officeart/2016/7/layout/RepeatingBendingProcessNew"/>
    <dgm:cxn modelId="{FD34D11C-CA3C-C244-BEDB-AF529EF3FC3D}" type="presOf" srcId="{CF034A2B-6CED-4875-B31D-B24DAF04F2A9}" destId="{EA1FB234-892D-5E4F-85BE-4015462BEE8B}" srcOrd="1" destOrd="0" presId="urn:microsoft.com/office/officeart/2016/7/layout/RepeatingBendingProcessNew"/>
    <dgm:cxn modelId="{14312827-23B7-8049-A351-42A361C5A734}" type="presOf" srcId="{32A547CC-8A8C-4C97-AD79-4C65BF300F69}" destId="{D3B3A347-8763-874D-A0D7-EF485893F9B6}" srcOrd="0" destOrd="0" presId="urn:microsoft.com/office/officeart/2016/7/layout/RepeatingBendingProcessNew"/>
    <dgm:cxn modelId="{F6FA672F-6C37-B140-8AB2-8CD91D32405F}" type="presOf" srcId="{CF034A2B-6CED-4875-B31D-B24DAF04F2A9}" destId="{D1402696-22DC-9D42-A0F1-9743155F2F22}" srcOrd="0" destOrd="0" presId="urn:microsoft.com/office/officeart/2016/7/layout/RepeatingBendingProcessNew"/>
    <dgm:cxn modelId="{4261053E-F121-D345-B3FD-CD73C101010F}" type="presOf" srcId="{0563E569-89DE-43D9-AA74-B1CEBD0EFAEC}" destId="{DA9A59AD-6D60-E743-83FF-4A1B9466CE86}" srcOrd="0" destOrd="0" presId="urn:microsoft.com/office/officeart/2016/7/layout/RepeatingBendingProcessNew"/>
    <dgm:cxn modelId="{D59BCB3E-9EA9-4875-92E4-80D042AAA501}" srcId="{38407BE2-9C62-41B5-916C-C1E7A8D0D4B2}" destId="{12E3C07D-AB08-410D-A3F9-E1F7D87D0BEE}" srcOrd="3" destOrd="0" parTransId="{97571AB9-48C3-47F0-B4BC-7961DDC37A75}" sibTransId="{CF034A2B-6CED-4875-B31D-B24DAF04F2A9}"/>
    <dgm:cxn modelId="{84D9AF40-7D10-0D45-A897-84ED18ABD9D8}" type="presOf" srcId="{0ACE474D-6D97-4947-8FE3-39963D874DB5}" destId="{A851B46B-6C0F-704C-90B3-E1351B06FF9E}" srcOrd="1" destOrd="0" presId="urn:microsoft.com/office/officeart/2016/7/layout/RepeatingBendingProcessNew"/>
    <dgm:cxn modelId="{EC0E1E5D-C816-4F81-9ADC-2B7D5A878F73}" srcId="{38407BE2-9C62-41B5-916C-C1E7A8D0D4B2}" destId="{32A547CC-8A8C-4C97-AD79-4C65BF300F69}" srcOrd="2" destOrd="0" parTransId="{34A73EE7-3AEF-47EE-9FC0-1A1A865D4A98}" sibTransId="{C86EFC71-1ECA-46C1-86F8-7846C362F612}"/>
    <dgm:cxn modelId="{4221E75E-E6E8-AC4B-A5A7-2275E12F3111}" type="presOf" srcId="{CF584D6C-1E43-4C31-83A3-D2F090DA4FCC}" destId="{2E0C5EDC-63DC-A14C-925F-E25B7F6263B4}" srcOrd="0" destOrd="0" presId="urn:microsoft.com/office/officeart/2016/7/layout/RepeatingBendingProcessNew"/>
    <dgm:cxn modelId="{5F26E95F-8D3F-F84C-A6CF-4C1596D0E47E}" type="presOf" srcId="{A81C62DA-9BA9-4E72-B4AA-1BE7EC4BB424}" destId="{18F1B613-EC64-384B-B158-34CF30CF24D6}" srcOrd="0" destOrd="0" presId="urn:microsoft.com/office/officeart/2016/7/layout/RepeatingBendingProcessNew"/>
    <dgm:cxn modelId="{6AC7C461-1B42-8645-87E9-BFCD210B05A2}" type="presOf" srcId="{8C2FF047-2E43-48EF-8C32-07A6CABE4EC5}" destId="{5F2A1E74-84CD-8D46-A738-F001ECF27731}" srcOrd="0" destOrd="0" presId="urn:microsoft.com/office/officeart/2016/7/layout/RepeatingBendingProcessNew"/>
    <dgm:cxn modelId="{E9095642-32F6-E749-AE22-DBFFE0015B08}" type="presOf" srcId="{38407BE2-9C62-41B5-916C-C1E7A8D0D4B2}" destId="{45FA07BD-B9BC-8644-99C5-495ED9E4BE09}" srcOrd="0" destOrd="0" presId="urn:microsoft.com/office/officeart/2016/7/layout/RepeatingBendingProcessNew"/>
    <dgm:cxn modelId="{4DB5BF4B-AE7F-EA48-9FEC-9CCEA7550E16}" type="presOf" srcId="{12E3C07D-AB08-410D-A3F9-E1F7D87D0BEE}" destId="{B571CC6F-E25B-5540-8341-6E025483FF3D}" srcOrd="0" destOrd="0" presId="urn:microsoft.com/office/officeart/2016/7/layout/RepeatingBendingProcessNew"/>
    <dgm:cxn modelId="{FBF44F51-45CB-46E8-B74E-BEF0007FF146}" srcId="{38407BE2-9C62-41B5-916C-C1E7A8D0D4B2}" destId="{54F6C323-1D25-4823-A476-937E203A02FE}" srcOrd="9" destOrd="0" parTransId="{6A08249F-E3CE-48C1-9040-E62335D20508}" sibTransId="{0ACE474D-6D97-4947-8FE3-39963D874DB5}"/>
    <dgm:cxn modelId="{A727E351-1B9F-3F45-87A8-B491107290DB}" type="presOf" srcId="{C86EFC71-1ECA-46C1-86F8-7846C362F612}" destId="{AAB7957D-D9D2-804C-AD26-3042C4F0A224}" srcOrd="0" destOrd="0" presId="urn:microsoft.com/office/officeart/2016/7/layout/RepeatingBendingProcessNew"/>
    <dgm:cxn modelId="{09BF4473-3738-4967-87CE-36E3E0F5E3BA}" srcId="{38407BE2-9C62-41B5-916C-C1E7A8D0D4B2}" destId="{4D6B5AE5-2E51-4193-9230-A3E34E5EA4EC}" srcOrd="7" destOrd="0" parTransId="{0C6C4EB6-295B-44E3-86B3-D7DE55E91CCF}" sibTransId="{238E0AE1-9DCF-4C72-9A33-BD0D0AAEC75D}"/>
    <dgm:cxn modelId="{04380675-4A5E-4D14-A4CA-5DB7F641EEF1}" srcId="{38407BE2-9C62-41B5-916C-C1E7A8D0D4B2}" destId="{820C4165-C6CD-4C8A-9D14-BABD5141F229}" srcOrd="4" destOrd="0" parTransId="{965BC89D-120F-4C4E-B95D-7A44DEE62459}" sibTransId="{C1E71824-FE92-4224-AFAA-B3B7E640F3D4}"/>
    <dgm:cxn modelId="{40E34859-835B-41C9-BEFB-B488D096C539}" srcId="{38407BE2-9C62-41B5-916C-C1E7A8D0D4B2}" destId="{F8EB7F63-B891-4A21-BE8A-850AECF1EA7C}" srcOrd="10" destOrd="0" parTransId="{E37292AE-8E6D-4ED6-9EE4-AE14C080AE25}" sibTransId="{32B0F8D6-B40A-4E84-8BD0-507A21DD7865}"/>
    <dgm:cxn modelId="{79735179-7F75-FB4C-BE56-630A6AFE94CD}" type="presOf" srcId="{C1E71824-FE92-4224-AFAA-B3B7E640F3D4}" destId="{062EEF65-370B-0540-AECF-4A251418C1E4}" srcOrd="0" destOrd="0" presId="urn:microsoft.com/office/officeart/2016/7/layout/RepeatingBendingProcessNew"/>
    <dgm:cxn modelId="{8383FE59-4919-9F46-8252-26B4C7AA4FAC}" type="presOf" srcId="{D4CFBFAA-243D-4157-8126-161025C6E9B4}" destId="{45AB46D8-4B34-F44D-916B-0B94BD495141}" srcOrd="1" destOrd="0" presId="urn:microsoft.com/office/officeart/2016/7/layout/RepeatingBendingProcessNew"/>
    <dgm:cxn modelId="{A574FD8B-100E-F94F-B760-0728D4B05DFB}" type="presOf" srcId="{A81C62DA-9BA9-4E72-B4AA-1BE7EC4BB424}" destId="{9C77530A-9A7B-5F42-8855-7E9BD6D8821C}" srcOrd="1" destOrd="0" presId="urn:microsoft.com/office/officeart/2016/7/layout/RepeatingBendingProcessNew"/>
    <dgm:cxn modelId="{4DD0E69E-91ED-5A44-AB27-2836F866119A}" type="presOf" srcId="{2509030B-E200-414C-8756-9AE2DE133830}" destId="{3D7F1EA2-CB07-6846-8E97-921909F58ACC}" srcOrd="0" destOrd="0" presId="urn:microsoft.com/office/officeart/2016/7/layout/RepeatingBendingProcessNew"/>
    <dgm:cxn modelId="{08AA1AA3-6CF5-024B-934E-7CDDF84B8C0D}" type="presOf" srcId="{238E0AE1-9DCF-4C72-9A33-BD0D0AAEC75D}" destId="{C65B89DB-0455-B048-8CEB-BC7EE4318F17}" srcOrd="0" destOrd="0" presId="urn:microsoft.com/office/officeart/2016/7/layout/RepeatingBendingProcessNew"/>
    <dgm:cxn modelId="{5A342DA3-79E0-4005-AF02-76BCA0C8E452}" srcId="{38407BE2-9C62-41B5-916C-C1E7A8D0D4B2}" destId="{1C0AE8DB-7106-4028-B172-3CA2E8F30C16}" srcOrd="1" destOrd="0" parTransId="{9AF0B5FD-1628-4C2F-8754-54A24874F2DA}" sibTransId="{2509030B-E200-414C-8756-9AE2DE133830}"/>
    <dgm:cxn modelId="{5818EBAF-F884-8040-AC25-61CA2CAA0E21}" type="presOf" srcId="{3136DC1C-5319-4E5C-B235-EF573E415F96}" destId="{BF0090D1-70FB-3E4A-A12A-792752FBD5B6}" srcOrd="0" destOrd="0" presId="urn:microsoft.com/office/officeart/2016/7/layout/RepeatingBendingProcessNew"/>
    <dgm:cxn modelId="{161475B3-874F-7141-AAA2-71AA7769B4D0}" type="presOf" srcId="{4D6B5AE5-2E51-4193-9230-A3E34E5EA4EC}" destId="{2D99E069-643F-EA49-A287-BA02E9D95779}" srcOrd="0" destOrd="0" presId="urn:microsoft.com/office/officeart/2016/7/layout/RepeatingBendingProcessNew"/>
    <dgm:cxn modelId="{C9A1B0B8-EE5E-48B6-912C-89B027AD4533}" srcId="{38407BE2-9C62-41B5-916C-C1E7A8D0D4B2}" destId="{0563E569-89DE-43D9-AA74-B1CEBD0EFAEC}" srcOrd="5" destOrd="0" parTransId="{F29E214C-1891-4FEE-AAE8-A1A937267473}" sibTransId="{8C2FF047-2E43-48EF-8C32-07A6CABE4EC5}"/>
    <dgm:cxn modelId="{1A3619C2-A087-9649-9D30-22AFFD161119}" type="presOf" srcId="{54F6C323-1D25-4823-A476-937E203A02FE}" destId="{A0FEF22E-4D89-464D-8FA3-8CD40E562C46}" srcOrd="0" destOrd="0" presId="urn:microsoft.com/office/officeart/2016/7/layout/RepeatingBendingProcessNew"/>
    <dgm:cxn modelId="{C9A777DB-E261-C540-8093-86B8BBA80A3A}" type="presOf" srcId="{F8EB7F63-B891-4A21-BE8A-850AECF1EA7C}" destId="{6CF47BF1-6E74-E641-9973-8FC280E86D91}" srcOrd="0" destOrd="0" presId="urn:microsoft.com/office/officeart/2016/7/layout/RepeatingBendingProcessNew"/>
    <dgm:cxn modelId="{836993DB-FFDE-4C4B-835E-8545D011CE26}" type="presOf" srcId="{D4CFBFAA-243D-4157-8126-161025C6E9B4}" destId="{4A2AF141-6AFD-1E4A-89EA-DC42137EA3D6}" srcOrd="0" destOrd="0" presId="urn:microsoft.com/office/officeart/2016/7/layout/RepeatingBendingProcessNew"/>
    <dgm:cxn modelId="{0B4826E7-7D4D-4243-B035-DA01D33B88F2}" type="presOf" srcId="{FDA86FCE-63BE-4F1F-AB65-307FC631EF2B}" destId="{E52DC296-75A8-8F43-A40C-3B894D55B95E}" srcOrd="1" destOrd="0" presId="urn:microsoft.com/office/officeart/2016/7/layout/RepeatingBendingProcessNew"/>
    <dgm:cxn modelId="{C8CFBBEB-9BF5-2D4F-A5CC-BE3E5E041A5E}" type="presOf" srcId="{0ACE474D-6D97-4947-8FE3-39963D874DB5}" destId="{C02AC039-2CFA-B442-B8E4-EDE5620AB4DC}" srcOrd="0" destOrd="0" presId="urn:microsoft.com/office/officeart/2016/7/layout/RepeatingBendingProcessNew"/>
    <dgm:cxn modelId="{719B53F0-24B3-4643-8067-9F1C99D755A4}" type="presOf" srcId="{820C4165-C6CD-4C8A-9D14-BABD5141F229}" destId="{8619CE18-455C-7543-BFDD-98EEE023B401}" srcOrd="0" destOrd="0" presId="urn:microsoft.com/office/officeart/2016/7/layout/RepeatingBendingProcessNew"/>
    <dgm:cxn modelId="{6B9C1CFC-A423-9D4B-98E6-C3D1C96462A7}" type="presParOf" srcId="{45FA07BD-B9BC-8644-99C5-495ED9E4BE09}" destId="{BF0090D1-70FB-3E4A-A12A-792752FBD5B6}" srcOrd="0" destOrd="0" presId="urn:microsoft.com/office/officeart/2016/7/layout/RepeatingBendingProcessNew"/>
    <dgm:cxn modelId="{1D557AB3-E931-FA40-A8F7-EF5C8086B07D}" type="presParOf" srcId="{45FA07BD-B9BC-8644-99C5-495ED9E4BE09}" destId="{1C1B0916-BD2C-0342-8A71-329EEAE5C73A}" srcOrd="1" destOrd="0" presId="urn:microsoft.com/office/officeart/2016/7/layout/RepeatingBendingProcessNew"/>
    <dgm:cxn modelId="{32502ECD-B248-B64D-A9BE-6983592CE1CD}" type="presParOf" srcId="{1C1B0916-BD2C-0342-8A71-329EEAE5C73A}" destId="{E52DC296-75A8-8F43-A40C-3B894D55B95E}" srcOrd="0" destOrd="0" presId="urn:microsoft.com/office/officeart/2016/7/layout/RepeatingBendingProcessNew"/>
    <dgm:cxn modelId="{544533D4-F493-904C-ABB8-7ADC5E4B1E36}" type="presParOf" srcId="{45FA07BD-B9BC-8644-99C5-495ED9E4BE09}" destId="{B015A01E-6049-024D-AB5D-0A812B3494F8}" srcOrd="2" destOrd="0" presId="urn:microsoft.com/office/officeart/2016/7/layout/RepeatingBendingProcessNew"/>
    <dgm:cxn modelId="{0E121B50-1F4A-984E-BCEB-36FED139F1C9}" type="presParOf" srcId="{45FA07BD-B9BC-8644-99C5-495ED9E4BE09}" destId="{3D7F1EA2-CB07-6846-8E97-921909F58ACC}" srcOrd="3" destOrd="0" presId="urn:microsoft.com/office/officeart/2016/7/layout/RepeatingBendingProcessNew"/>
    <dgm:cxn modelId="{F6704DA8-753F-EB49-AFD4-D219312E6BCB}" type="presParOf" srcId="{3D7F1EA2-CB07-6846-8E97-921909F58ACC}" destId="{9ED05D73-B36F-434E-863B-B44F832D962B}" srcOrd="0" destOrd="0" presId="urn:microsoft.com/office/officeart/2016/7/layout/RepeatingBendingProcessNew"/>
    <dgm:cxn modelId="{88FF942D-0136-1A4B-BF7D-A92FA69DCE1B}" type="presParOf" srcId="{45FA07BD-B9BC-8644-99C5-495ED9E4BE09}" destId="{D3B3A347-8763-874D-A0D7-EF485893F9B6}" srcOrd="4" destOrd="0" presId="urn:microsoft.com/office/officeart/2016/7/layout/RepeatingBendingProcessNew"/>
    <dgm:cxn modelId="{2361EA2C-EA73-4346-A857-880845160457}" type="presParOf" srcId="{45FA07BD-B9BC-8644-99C5-495ED9E4BE09}" destId="{AAB7957D-D9D2-804C-AD26-3042C4F0A224}" srcOrd="5" destOrd="0" presId="urn:microsoft.com/office/officeart/2016/7/layout/RepeatingBendingProcessNew"/>
    <dgm:cxn modelId="{03D429EA-E879-B04D-AE2D-3563AA3C10D3}" type="presParOf" srcId="{AAB7957D-D9D2-804C-AD26-3042C4F0A224}" destId="{BFC7C1E2-CD47-2C4D-B9A1-AD1A090798AB}" srcOrd="0" destOrd="0" presId="urn:microsoft.com/office/officeart/2016/7/layout/RepeatingBendingProcessNew"/>
    <dgm:cxn modelId="{C8502D89-BA09-E740-A15C-AD9ED07306C3}" type="presParOf" srcId="{45FA07BD-B9BC-8644-99C5-495ED9E4BE09}" destId="{B571CC6F-E25B-5540-8341-6E025483FF3D}" srcOrd="6" destOrd="0" presId="urn:microsoft.com/office/officeart/2016/7/layout/RepeatingBendingProcessNew"/>
    <dgm:cxn modelId="{98FC1075-4A89-D94C-BA8C-081E20C7ED65}" type="presParOf" srcId="{45FA07BD-B9BC-8644-99C5-495ED9E4BE09}" destId="{D1402696-22DC-9D42-A0F1-9743155F2F22}" srcOrd="7" destOrd="0" presId="urn:microsoft.com/office/officeart/2016/7/layout/RepeatingBendingProcessNew"/>
    <dgm:cxn modelId="{D2794D11-C561-9C4B-A6D8-CB654A07A7B8}" type="presParOf" srcId="{D1402696-22DC-9D42-A0F1-9743155F2F22}" destId="{EA1FB234-892D-5E4F-85BE-4015462BEE8B}" srcOrd="0" destOrd="0" presId="urn:microsoft.com/office/officeart/2016/7/layout/RepeatingBendingProcessNew"/>
    <dgm:cxn modelId="{E5B3B89A-D14B-A94D-A9B6-E8F391248F1F}" type="presParOf" srcId="{45FA07BD-B9BC-8644-99C5-495ED9E4BE09}" destId="{8619CE18-455C-7543-BFDD-98EEE023B401}" srcOrd="8" destOrd="0" presId="urn:microsoft.com/office/officeart/2016/7/layout/RepeatingBendingProcessNew"/>
    <dgm:cxn modelId="{6FD21C2E-F20B-E143-9FE2-F5ACCB570748}" type="presParOf" srcId="{45FA07BD-B9BC-8644-99C5-495ED9E4BE09}" destId="{062EEF65-370B-0540-AECF-4A251418C1E4}" srcOrd="9" destOrd="0" presId="urn:microsoft.com/office/officeart/2016/7/layout/RepeatingBendingProcessNew"/>
    <dgm:cxn modelId="{DA0DE052-599E-0947-BD67-2D7496232C11}" type="presParOf" srcId="{062EEF65-370B-0540-AECF-4A251418C1E4}" destId="{302AC496-89DB-7A4A-BDF0-E2F42FFED3CA}" srcOrd="0" destOrd="0" presId="urn:microsoft.com/office/officeart/2016/7/layout/RepeatingBendingProcessNew"/>
    <dgm:cxn modelId="{741774F8-7A72-3F4F-9F5F-F9459A32A943}" type="presParOf" srcId="{45FA07BD-B9BC-8644-99C5-495ED9E4BE09}" destId="{DA9A59AD-6D60-E743-83FF-4A1B9466CE86}" srcOrd="10" destOrd="0" presId="urn:microsoft.com/office/officeart/2016/7/layout/RepeatingBendingProcessNew"/>
    <dgm:cxn modelId="{1284219A-7624-9147-BC85-DE5C4B1A1802}" type="presParOf" srcId="{45FA07BD-B9BC-8644-99C5-495ED9E4BE09}" destId="{5F2A1E74-84CD-8D46-A738-F001ECF27731}" srcOrd="11" destOrd="0" presId="urn:microsoft.com/office/officeart/2016/7/layout/RepeatingBendingProcessNew"/>
    <dgm:cxn modelId="{BF1B0614-1DEF-534F-B5A7-C3865B6ADE84}" type="presParOf" srcId="{5F2A1E74-84CD-8D46-A738-F001ECF27731}" destId="{8E4B41CD-0FA7-224A-8D9B-709F6FEB4FB3}" srcOrd="0" destOrd="0" presId="urn:microsoft.com/office/officeart/2016/7/layout/RepeatingBendingProcessNew"/>
    <dgm:cxn modelId="{B6CAC210-A24C-A24F-A683-294E9014658F}" type="presParOf" srcId="{45FA07BD-B9BC-8644-99C5-495ED9E4BE09}" destId="{1FA7EB67-3B82-0E44-8326-61EE4252E839}" srcOrd="12" destOrd="0" presId="urn:microsoft.com/office/officeart/2016/7/layout/RepeatingBendingProcessNew"/>
    <dgm:cxn modelId="{B10E250B-02A6-8C41-AB01-8218D1EC252A}" type="presParOf" srcId="{45FA07BD-B9BC-8644-99C5-495ED9E4BE09}" destId="{18F1B613-EC64-384B-B158-34CF30CF24D6}" srcOrd="13" destOrd="0" presId="urn:microsoft.com/office/officeart/2016/7/layout/RepeatingBendingProcessNew"/>
    <dgm:cxn modelId="{BE0C430E-F48D-794D-869F-21FC3B798BFE}" type="presParOf" srcId="{18F1B613-EC64-384B-B158-34CF30CF24D6}" destId="{9C77530A-9A7B-5F42-8855-7E9BD6D8821C}" srcOrd="0" destOrd="0" presId="urn:microsoft.com/office/officeart/2016/7/layout/RepeatingBendingProcessNew"/>
    <dgm:cxn modelId="{023FF044-6987-4F49-925A-CD1D46105EF0}" type="presParOf" srcId="{45FA07BD-B9BC-8644-99C5-495ED9E4BE09}" destId="{2D99E069-643F-EA49-A287-BA02E9D95779}" srcOrd="14" destOrd="0" presId="urn:microsoft.com/office/officeart/2016/7/layout/RepeatingBendingProcessNew"/>
    <dgm:cxn modelId="{73BA750A-7AA8-0345-9407-905051A57DE1}" type="presParOf" srcId="{45FA07BD-B9BC-8644-99C5-495ED9E4BE09}" destId="{C65B89DB-0455-B048-8CEB-BC7EE4318F17}" srcOrd="15" destOrd="0" presId="urn:microsoft.com/office/officeart/2016/7/layout/RepeatingBendingProcessNew"/>
    <dgm:cxn modelId="{4B122098-5927-0046-922D-7B0A7765AEE8}" type="presParOf" srcId="{C65B89DB-0455-B048-8CEB-BC7EE4318F17}" destId="{840548A3-C2EC-C548-AF1B-04DB66F9BF5B}" srcOrd="0" destOrd="0" presId="urn:microsoft.com/office/officeart/2016/7/layout/RepeatingBendingProcessNew"/>
    <dgm:cxn modelId="{5510763D-2086-E645-B20F-7EF51C052861}" type="presParOf" srcId="{45FA07BD-B9BC-8644-99C5-495ED9E4BE09}" destId="{2E0C5EDC-63DC-A14C-925F-E25B7F6263B4}" srcOrd="16" destOrd="0" presId="urn:microsoft.com/office/officeart/2016/7/layout/RepeatingBendingProcessNew"/>
    <dgm:cxn modelId="{BB7076C9-79F8-8449-B05A-8301ED6C2727}" type="presParOf" srcId="{45FA07BD-B9BC-8644-99C5-495ED9E4BE09}" destId="{4A2AF141-6AFD-1E4A-89EA-DC42137EA3D6}" srcOrd="17" destOrd="0" presId="urn:microsoft.com/office/officeart/2016/7/layout/RepeatingBendingProcessNew"/>
    <dgm:cxn modelId="{40E99D5C-6A15-C741-9088-9C3CB6F6E76B}" type="presParOf" srcId="{4A2AF141-6AFD-1E4A-89EA-DC42137EA3D6}" destId="{45AB46D8-4B34-F44D-916B-0B94BD495141}" srcOrd="0" destOrd="0" presId="urn:microsoft.com/office/officeart/2016/7/layout/RepeatingBendingProcessNew"/>
    <dgm:cxn modelId="{E2A8B6A9-A8E2-EE46-B6CE-C8D56C1920AC}" type="presParOf" srcId="{45FA07BD-B9BC-8644-99C5-495ED9E4BE09}" destId="{A0FEF22E-4D89-464D-8FA3-8CD40E562C46}" srcOrd="18" destOrd="0" presId="urn:microsoft.com/office/officeart/2016/7/layout/RepeatingBendingProcessNew"/>
    <dgm:cxn modelId="{E897330C-3D5F-C94A-8595-1E341B1DCBE1}" type="presParOf" srcId="{45FA07BD-B9BC-8644-99C5-495ED9E4BE09}" destId="{C02AC039-2CFA-B442-B8E4-EDE5620AB4DC}" srcOrd="19" destOrd="0" presId="urn:microsoft.com/office/officeart/2016/7/layout/RepeatingBendingProcessNew"/>
    <dgm:cxn modelId="{0DE36B73-0DC2-4545-A3BA-E55FF58C0448}" type="presParOf" srcId="{C02AC039-2CFA-B442-B8E4-EDE5620AB4DC}" destId="{A851B46B-6C0F-704C-90B3-E1351B06FF9E}" srcOrd="0" destOrd="0" presId="urn:microsoft.com/office/officeart/2016/7/layout/RepeatingBendingProcessNew"/>
    <dgm:cxn modelId="{6430EC82-EE69-C24D-83CF-24C448D65F62}" type="presParOf" srcId="{45FA07BD-B9BC-8644-99C5-495ED9E4BE09}" destId="{6CF47BF1-6E74-E641-9973-8FC280E86D91}" srcOrd="20" destOrd="0" presId="urn:microsoft.com/office/officeart/2016/7/layout/RepeatingBendingProcessNew"/>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D21EA-B139-46B6-9868-AD828A1F2E96}">
      <dsp:nvSpPr>
        <dsp:cNvPr id="0" name=""/>
        <dsp:cNvSpPr/>
      </dsp:nvSpPr>
      <dsp:spPr>
        <a:xfrm>
          <a:off x="961060" y="2553"/>
          <a:ext cx="2064216" cy="1238530"/>
        </a:xfrm>
        <a:prstGeom prst="rect">
          <a:avLst/>
        </a:prstGeom>
        <a:no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Strategic Planning</a:t>
          </a:r>
        </a:p>
      </dsp:txBody>
      <dsp:txXfrm>
        <a:off x="961060" y="2553"/>
        <a:ext cx="2064216" cy="1238530"/>
      </dsp:txXfrm>
    </dsp:sp>
    <dsp:sp modelId="{6201500F-19B5-4566-A569-82FFB24B1065}">
      <dsp:nvSpPr>
        <dsp:cNvPr id="0" name=""/>
        <dsp:cNvSpPr/>
      </dsp:nvSpPr>
      <dsp:spPr>
        <a:xfrm>
          <a:off x="3231698" y="2553"/>
          <a:ext cx="2064216" cy="1238530"/>
        </a:xfrm>
        <a:prstGeom prst="rect">
          <a:avLst/>
        </a:prstGeom>
        <a:no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Roadmap Development</a:t>
          </a:r>
        </a:p>
      </dsp:txBody>
      <dsp:txXfrm>
        <a:off x="3231698" y="2553"/>
        <a:ext cx="2064216" cy="1238530"/>
      </dsp:txXfrm>
    </dsp:sp>
    <dsp:sp modelId="{F654FCE6-D356-47C5-A8C9-1BBCE8E2F14A}">
      <dsp:nvSpPr>
        <dsp:cNvPr id="0" name=""/>
        <dsp:cNvSpPr/>
      </dsp:nvSpPr>
      <dsp:spPr>
        <a:xfrm>
          <a:off x="5502337" y="2553"/>
          <a:ext cx="2064216" cy="1238530"/>
        </a:xfrm>
        <a:prstGeom prst="rect">
          <a:avLst/>
        </a:prstGeom>
        <a:no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Needs Analysis and Design</a:t>
          </a:r>
        </a:p>
      </dsp:txBody>
      <dsp:txXfrm>
        <a:off x="5502337" y="2553"/>
        <a:ext cx="2064216" cy="1238530"/>
      </dsp:txXfrm>
    </dsp:sp>
    <dsp:sp modelId="{E92ADDE0-EB5D-47F8-89CE-14EFC68E067F}">
      <dsp:nvSpPr>
        <dsp:cNvPr id="0" name=""/>
        <dsp:cNvSpPr/>
      </dsp:nvSpPr>
      <dsp:spPr>
        <a:xfrm>
          <a:off x="7772975" y="2553"/>
          <a:ext cx="2064216" cy="1238530"/>
        </a:xfrm>
        <a:prstGeom prst="rect">
          <a:avLst/>
        </a:prstGeom>
        <a:no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Implementation</a:t>
          </a:r>
        </a:p>
      </dsp:txBody>
      <dsp:txXfrm>
        <a:off x="7772975" y="2553"/>
        <a:ext cx="2064216" cy="1238530"/>
      </dsp:txXfrm>
    </dsp:sp>
    <dsp:sp modelId="{798E3C49-B89C-4613-91F8-C1F312233A02}">
      <dsp:nvSpPr>
        <dsp:cNvPr id="0" name=""/>
        <dsp:cNvSpPr/>
      </dsp:nvSpPr>
      <dsp:spPr>
        <a:xfrm>
          <a:off x="961060" y="1447504"/>
          <a:ext cx="2064216" cy="1238530"/>
        </a:xfrm>
        <a:prstGeom prst="rect">
          <a:avLst/>
        </a:prstGeom>
        <a:no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Configuration</a:t>
          </a:r>
        </a:p>
      </dsp:txBody>
      <dsp:txXfrm>
        <a:off x="961060" y="1447504"/>
        <a:ext cx="2064216" cy="1238530"/>
      </dsp:txXfrm>
    </dsp:sp>
    <dsp:sp modelId="{5E9DE77F-667D-4350-A31A-6E9240C60BEF}">
      <dsp:nvSpPr>
        <dsp:cNvPr id="0" name=""/>
        <dsp:cNvSpPr/>
      </dsp:nvSpPr>
      <dsp:spPr>
        <a:xfrm>
          <a:off x="3231698" y="1447504"/>
          <a:ext cx="2064216" cy="1238530"/>
        </a:xfrm>
        <a:prstGeom prst="rect">
          <a:avLst/>
        </a:prstGeom>
        <a:no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Customization and Development</a:t>
          </a:r>
        </a:p>
      </dsp:txBody>
      <dsp:txXfrm>
        <a:off x="3231698" y="1447504"/>
        <a:ext cx="2064216" cy="1238530"/>
      </dsp:txXfrm>
    </dsp:sp>
    <dsp:sp modelId="{3844EA96-8308-4285-8438-65FFC63FE3E2}">
      <dsp:nvSpPr>
        <dsp:cNvPr id="0" name=""/>
        <dsp:cNvSpPr/>
      </dsp:nvSpPr>
      <dsp:spPr>
        <a:xfrm>
          <a:off x="5502337" y="1447504"/>
          <a:ext cx="2064216" cy="1238530"/>
        </a:xfrm>
        <a:prstGeom prst="rect">
          <a:avLst/>
        </a:prstGeom>
        <a:no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Training</a:t>
          </a:r>
        </a:p>
      </dsp:txBody>
      <dsp:txXfrm>
        <a:off x="5502337" y="1447504"/>
        <a:ext cx="2064216" cy="1238530"/>
      </dsp:txXfrm>
    </dsp:sp>
    <dsp:sp modelId="{97EBAB59-9F9D-4982-AD1D-26EA44A3ACF2}">
      <dsp:nvSpPr>
        <dsp:cNvPr id="0" name=""/>
        <dsp:cNvSpPr/>
      </dsp:nvSpPr>
      <dsp:spPr>
        <a:xfrm>
          <a:off x="7772975" y="1447504"/>
          <a:ext cx="2064216" cy="1238530"/>
        </a:xfrm>
        <a:prstGeom prst="rect">
          <a:avLst/>
        </a:prstGeom>
        <a:no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Systems Integration</a:t>
          </a:r>
        </a:p>
      </dsp:txBody>
      <dsp:txXfrm>
        <a:off x="7772975" y="1447504"/>
        <a:ext cx="2064216" cy="1238530"/>
      </dsp:txXfrm>
    </dsp:sp>
    <dsp:sp modelId="{8F63A6B3-3605-4410-8D61-E463638DC80A}">
      <dsp:nvSpPr>
        <dsp:cNvPr id="0" name=""/>
        <dsp:cNvSpPr/>
      </dsp:nvSpPr>
      <dsp:spPr>
        <a:xfrm>
          <a:off x="961060" y="2892456"/>
          <a:ext cx="2064216" cy="1238530"/>
        </a:xfrm>
        <a:prstGeom prst="rect">
          <a:avLst/>
        </a:prstGeom>
        <a:no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Optimization</a:t>
          </a:r>
        </a:p>
      </dsp:txBody>
      <dsp:txXfrm>
        <a:off x="961060" y="2892456"/>
        <a:ext cx="2064216" cy="1238530"/>
      </dsp:txXfrm>
    </dsp:sp>
    <dsp:sp modelId="{9A19D957-466A-4478-A9F7-B824A5152572}">
      <dsp:nvSpPr>
        <dsp:cNvPr id="0" name=""/>
        <dsp:cNvSpPr/>
      </dsp:nvSpPr>
      <dsp:spPr>
        <a:xfrm>
          <a:off x="3231698" y="2892456"/>
          <a:ext cx="2064216" cy="1238530"/>
        </a:xfrm>
        <a:prstGeom prst="rect">
          <a:avLst/>
        </a:prstGeom>
        <a:no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Upgrades</a:t>
          </a:r>
        </a:p>
      </dsp:txBody>
      <dsp:txXfrm>
        <a:off x="3231698" y="2892456"/>
        <a:ext cx="2064216" cy="1238530"/>
      </dsp:txXfrm>
    </dsp:sp>
    <dsp:sp modelId="{46B954DA-6936-4CB0-A1DD-DAA8C54681EB}">
      <dsp:nvSpPr>
        <dsp:cNvPr id="0" name=""/>
        <dsp:cNvSpPr/>
      </dsp:nvSpPr>
      <dsp:spPr>
        <a:xfrm>
          <a:off x="5502337" y="2892456"/>
          <a:ext cx="2064216" cy="1238530"/>
        </a:xfrm>
        <a:prstGeom prst="rect">
          <a:avLst/>
        </a:prstGeom>
        <a:solidFill>
          <a:schemeClr val="bg1"/>
        </a:solid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Ongoing Support</a:t>
          </a:r>
        </a:p>
      </dsp:txBody>
      <dsp:txXfrm>
        <a:off x="5502337" y="2892456"/>
        <a:ext cx="2064216" cy="1238530"/>
      </dsp:txXfrm>
    </dsp:sp>
    <dsp:sp modelId="{E3C73663-F237-4F0C-9EF3-89CE7BFD4ED1}">
      <dsp:nvSpPr>
        <dsp:cNvPr id="0" name=""/>
        <dsp:cNvSpPr/>
      </dsp:nvSpPr>
      <dsp:spPr>
        <a:xfrm>
          <a:off x="7772975" y="2892456"/>
          <a:ext cx="2064216" cy="1238530"/>
        </a:xfrm>
        <a:prstGeom prst="rect">
          <a:avLst/>
        </a:prstGeom>
        <a:solidFill>
          <a:schemeClr val="bg1"/>
        </a:solidFill>
        <a:ln w="31750" cap="flat" cmpd="sng" algn="ctr">
          <a:solidFill>
            <a:srgbClr val="175EB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90000"/>
            </a:lnSpc>
            <a:spcBef>
              <a:spcPct val="0"/>
            </a:spcBef>
            <a:spcAft>
              <a:spcPct val="35000"/>
            </a:spcAft>
            <a:buNone/>
          </a:pPr>
          <a:r>
            <a:rPr lang="en-US" sz="1600" b="1" kern="1200" dirty="0">
              <a:solidFill>
                <a:prstClr val="black"/>
              </a:solidFill>
              <a:latin typeface="Lato"/>
              <a:ea typeface="+mn-ea"/>
              <a:cs typeface="Lato"/>
            </a:rPr>
            <a:t>Health Checks</a:t>
          </a:r>
        </a:p>
      </dsp:txBody>
      <dsp:txXfrm>
        <a:off x="7772975" y="2892456"/>
        <a:ext cx="2064216" cy="1238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163CD-ECBB-D246-BF3B-DF18E052D649}">
      <dsp:nvSpPr>
        <dsp:cNvPr id="0" name=""/>
        <dsp:cNvSpPr/>
      </dsp:nvSpPr>
      <dsp:spPr>
        <a:xfrm>
          <a:off x="0" y="874383"/>
          <a:ext cx="2187440" cy="943049"/>
        </a:xfrm>
        <a:prstGeom prst="homePlate">
          <a:avLst/>
        </a:prstGeom>
        <a:solidFill>
          <a:srgbClr val="125C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rPr>
            <a:t>Extract Data</a:t>
          </a:r>
        </a:p>
      </dsp:txBody>
      <dsp:txXfrm>
        <a:off x="0" y="874383"/>
        <a:ext cx="1951678" cy="943049"/>
      </dsp:txXfrm>
    </dsp:sp>
    <dsp:sp modelId="{31ED2214-C779-9E41-806B-DE122D0218DB}">
      <dsp:nvSpPr>
        <dsp:cNvPr id="0" name=""/>
        <dsp:cNvSpPr/>
      </dsp:nvSpPr>
      <dsp:spPr>
        <a:xfrm>
          <a:off x="1751074" y="874383"/>
          <a:ext cx="2187440" cy="943049"/>
        </a:xfrm>
        <a:prstGeom prst="chevron">
          <a:avLst/>
        </a:prstGeom>
        <a:solidFill>
          <a:srgbClr val="125C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rPr>
            <a:t>Analyze Data</a:t>
          </a:r>
        </a:p>
      </dsp:txBody>
      <dsp:txXfrm>
        <a:off x="2222599" y="874383"/>
        <a:ext cx="1244391" cy="943049"/>
      </dsp:txXfrm>
    </dsp:sp>
    <dsp:sp modelId="{17652A94-5B58-E24C-BE9C-6EBE32E24A18}">
      <dsp:nvSpPr>
        <dsp:cNvPr id="0" name=""/>
        <dsp:cNvSpPr/>
      </dsp:nvSpPr>
      <dsp:spPr>
        <a:xfrm>
          <a:off x="3501026" y="874383"/>
          <a:ext cx="2187440" cy="943049"/>
        </a:xfrm>
        <a:prstGeom prst="chevron">
          <a:avLst/>
        </a:prstGeom>
        <a:solidFill>
          <a:srgbClr val="125C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rPr>
            <a:t>Transform Data</a:t>
          </a:r>
        </a:p>
      </dsp:txBody>
      <dsp:txXfrm>
        <a:off x="3972551" y="874383"/>
        <a:ext cx="1244391" cy="943049"/>
      </dsp:txXfrm>
    </dsp:sp>
    <dsp:sp modelId="{23437B85-9031-3B4D-B7B3-4C23A236E165}">
      <dsp:nvSpPr>
        <dsp:cNvPr id="0" name=""/>
        <dsp:cNvSpPr/>
      </dsp:nvSpPr>
      <dsp:spPr>
        <a:xfrm>
          <a:off x="5250978" y="874383"/>
          <a:ext cx="2187440" cy="943049"/>
        </a:xfrm>
        <a:prstGeom prst="chevron">
          <a:avLst/>
        </a:prstGeom>
        <a:solidFill>
          <a:srgbClr val="125C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rPr>
            <a:t>Load to Access</a:t>
          </a:r>
        </a:p>
      </dsp:txBody>
      <dsp:txXfrm>
        <a:off x="5722503" y="874383"/>
        <a:ext cx="1244391" cy="943049"/>
      </dsp:txXfrm>
    </dsp:sp>
    <dsp:sp modelId="{8BF8D005-E25A-A144-9383-2FB3DA44EBBF}">
      <dsp:nvSpPr>
        <dsp:cNvPr id="0" name=""/>
        <dsp:cNvSpPr/>
      </dsp:nvSpPr>
      <dsp:spPr>
        <a:xfrm>
          <a:off x="7000930" y="874383"/>
          <a:ext cx="2187440" cy="943049"/>
        </a:xfrm>
        <a:prstGeom prst="chevron">
          <a:avLst/>
        </a:prstGeom>
        <a:solidFill>
          <a:srgbClr val="125C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rPr>
            <a:t>Load to Salesforce</a:t>
          </a:r>
        </a:p>
      </dsp:txBody>
      <dsp:txXfrm>
        <a:off x="7472455" y="874383"/>
        <a:ext cx="1244391" cy="943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B0916-BD2C-0342-8A71-329EEAE5C73A}">
      <dsp:nvSpPr>
        <dsp:cNvPr id="0" name=""/>
        <dsp:cNvSpPr/>
      </dsp:nvSpPr>
      <dsp:spPr>
        <a:xfrm>
          <a:off x="2150933" y="400295"/>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sp:txBody>
      <dsp:txXfrm>
        <a:off x="2297516" y="444311"/>
        <a:ext cx="0" cy="0"/>
      </dsp:txXfrm>
    </dsp:sp>
    <dsp:sp modelId="{BF0090D1-70FB-3E4A-A12A-792752FBD5B6}">
      <dsp:nvSpPr>
        <dsp:cNvPr id="0" name=""/>
        <dsp:cNvSpPr/>
      </dsp:nvSpPr>
      <dsp:spPr>
        <a:xfrm>
          <a:off x="670965" y="1485"/>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Users</a:t>
          </a:r>
        </a:p>
      </dsp:txBody>
      <dsp:txXfrm>
        <a:off x="670965" y="1485"/>
        <a:ext cx="1481767" cy="889060"/>
      </dsp:txXfrm>
    </dsp:sp>
    <dsp:sp modelId="{3D7F1EA2-CB07-6846-8E97-921909F58ACC}">
      <dsp:nvSpPr>
        <dsp:cNvPr id="0" name=""/>
        <dsp:cNvSpPr/>
      </dsp:nvSpPr>
      <dsp:spPr>
        <a:xfrm>
          <a:off x="3973507" y="400295"/>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sp:txBody>
      <dsp:txXfrm>
        <a:off x="4120090" y="444311"/>
        <a:ext cx="0" cy="0"/>
      </dsp:txXfrm>
    </dsp:sp>
    <dsp:sp modelId="{B015A01E-6049-024D-AB5D-0A812B3494F8}">
      <dsp:nvSpPr>
        <dsp:cNvPr id="0" name=""/>
        <dsp:cNvSpPr/>
      </dsp:nvSpPr>
      <dsp:spPr>
        <a:xfrm>
          <a:off x="2493539" y="1485"/>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Accounts</a:t>
          </a:r>
        </a:p>
      </dsp:txBody>
      <dsp:txXfrm>
        <a:off x="2493539" y="1485"/>
        <a:ext cx="1481767" cy="889060"/>
      </dsp:txXfrm>
    </dsp:sp>
    <dsp:sp modelId="{AAB7957D-D9D2-804C-AD26-3042C4F0A224}">
      <dsp:nvSpPr>
        <dsp:cNvPr id="0" name=""/>
        <dsp:cNvSpPr/>
      </dsp:nvSpPr>
      <dsp:spPr>
        <a:xfrm>
          <a:off x="5796081" y="400295"/>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sp:txBody>
      <dsp:txXfrm>
        <a:off x="5942664" y="444311"/>
        <a:ext cx="0" cy="0"/>
      </dsp:txXfrm>
    </dsp:sp>
    <dsp:sp modelId="{D3B3A347-8763-874D-A0D7-EF485893F9B6}">
      <dsp:nvSpPr>
        <dsp:cNvPr id="0" name=""/>
        <dsp:cNvSpPr/>
      </dsp:nvSpPr>
      <dsp:spPr>
        <a:xfrm>
          <a:off x="4316113" y="1485"/>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Contacts</a:t>
          </a:r>
        </a:p>
      </dsp:txBody>
      <dsp:txXfrm>
        <a:off x="4316113" y="1485"/>
        <a:ext cx="1481767" cy="889060"/>
      </dsp:txXfrm>
    </dsp:sp>
    <dsp:sp modelId="{D1402696-22DC-9D42-A0F1-9743155F2F22}">
      <dsp:nvSpPr>
        <dsp:cNvPr id="0" name=""/>
        <dsp:cNvSpPr/>
      </dsp:nvSpPr>
      <dsp:spPr>
        <a:xfrm>
          <a:off x="1411849" y="888745"/>
          <a:ext cx="5467722" cy="310206"/>
        </a:xfrm>
        <a:custGeom>
          <a:avLst/>
          <a:gdLst/>
          <a:ahLst/>
          <a:cxnLst/>
          <a:rect l="0" t="0" r="0" b="0"/>
          <a:pathLst>
            <a:path>
              <a:moveTo>
                <a:pt x="5467722" y="0"/>
              </a:moveTo>
              <a:lnTo>
                <a:pt x="5467722" y="172203"/>
              </a:lnTo>
              <a:lnTo>
                <a:pt x="0" y="172203"/>
              </a:lnTo>
              <a:lnTo>
                <a:pt x="0" y="310206"/>
              </a:lnTo>
            </a:path>
          </a:pathLst>
        </a:custGeom>
        <a:noFill/>
        <a:ln w="19050" cap="flat" cmpd="sng" algn="ctr">
          <a:solidFill>
            <a:sysClr val="windowText" lastClr="0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sp:txBody>
      <dsp:txXfrm>
        <a:off x="4008752" y="1042144"/>
        <a:ext cx="0" cy="0"/>
      </dsp:txXfrm>
    </dsp:sp>
    <dsp:sp modelId="{B571CC6F-E25B-5540-8341-6E025483FF3D}">
      <dsp:nvSpPr>
        <dsp:cNvPr id="0" name=""/>
        <dsp:cNvSpPr/>
      </dsp:nvSpPr>
      <dsp:spPr>
        <a:xfrm>
          <a:off x="6138687" y="1485"/>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Opportunities</a:t>
          </a:r>
        </a:p>
      </dsp:txBody>
      <dsp:txXfrm>
        <a:off x="6138687" y="1485"/>
        <a:ext cx="1481767" cy="889060"/>
      </dsp:txXfrm>
    </dsp:sp>
    <dsp:sp modelId="{062EEF65-370B-0540-AECF-4A251418C1E4}">
      <dsp:nvSpPr>
        <dsp:cNvPr id="0" name=""/>
        <dsp:cNvSpPr/>
      </dsp:nvSpPr>
      <dsp:spPr>
        <a:xfrm>
          <a:off x="2150933" y="1630162"/>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sp:txBody>
      <dsp:txXfrm>
        <a:off x="2297516" y="1674178"/>
        <a:ext cx="17040" cy="3408"/>
      </dsp:txXfrm>
    </dsp:sp>
    <dsp:sp modelId="{8619CE18-455C-7543-BFDD-98EEE023B401}">
      <dsp:nvSpPr>
        <dsp:cNvPr id="0" name=""/>
        <dsp:cNvSpPr/>
      </dsp:nvSpPr>
      <dsp:spPr>
        <a:xfrm>
          <a:off x="670965" y="1231352"/>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Leads</a:t>
          </a:r>
        </a:p>
      </dsp:txBody>
      <dsp:txXfrm>
        <a:off x="670965" y="1231352"/>
        <a:ext cx="1481767" cy="889060"/>
      </dsp:txXfrm>
    </dsp:sp>
    <dsp:sp modelId="{5F2A1E74-84CD-8D46-A738-F001ECF27731}">
      <dsp:nvSpPr>
        <dsp:cNvPr id="0" name=""/>
        <dsp:cNvSpPr/>
      </dsp:nvSpPr>
      <dsp:spPr>
        <a:xfrm>
          <a:off x="3973507" y="1630162"/>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sp:txBody>
      <dsp:txXfrm>
        <a:off x="4120090" y="1674178"/>
        <a:ext cx="0" cy="0"/>
      </dsp:txXfrm>
    </dsp:sp>
    <dsp:sp modelId="{DA9A59AD-6D60-E743-83FF-4A1B9466CE86}">
      <dsp:nvSpPr>
        <dsp:cNvPr id="0" name=""/>
        <dsp:cNvSpPr/>
      </dsp:nvSpPr>
      <dsp:spPr>
        <a:xfrm>
          <a:off x="2493539" y="1231352"/>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Events</a:t>
          </a:r>
        </a:p>
      </dsp:txBody>
      <dsp:txXfrm>
        <a:off x="2493539" y="1231352"/>
        <a:ext cx="1481767" cy="889060"/>
      </dsp:txXfrm>
    </dsp:sp>
    <dsp:sp modelId="{18F1B613-EC64-384B-B158-34CF30CF24D6}">
      <dsp:nvSpPr>
        <dsp:cNvPr id="0" name=""/>
        <dsp:cNvSpPr/>
      </dsp:nvSpPr>
      <dsp:spPr>
        <a:xfrm>
          <a:off x="5796081" y="1630162"/>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sp:txBody>
      <dsp:txXfrm>
        <a:off x="5942664" y="1674178"/>
        <a:ext cx="0" cy="0"/>
      </dsp:txXfrm>
    </dsp:sp>
    <dsp:sp modelId="{1FA7EB67-3B82-0E44-8326-61EE4252E839}">
      <dsp:nvSpPr>
        <dsp:cNvPr id="0" name=""/>
        <dsp:cNvSpPr/>
      </dsp:nvSpPr>
      <dsp:spPr>
        <a:xfrm>
          <a:off x="4316113" y="1231352"/>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Tasks</a:t>
          </a:r>
        </a:p>
      </dsp:txBody>
      <dsp:txXfrm>
        <a:off x="4316113" y="1231352"/>
        <a:ext cx="1481767" cy="889060"/>
      </dsp:txXfrm>
    </dsp:sp>
    <dsp:sp modelId="{C65B89DB-0455-B048-8CEB-BC7EE4318F17}">
      <dsp:nvSpPr>
        <dsp:cNvPr id="0" name=""/>
        <dsp:cNvSpPr/>
      </dsp:nvSpPr>
      <dsp:spPr>
        <a:xfrm>
          <a:off x="1411849" y="2118612"/>
          <a:ext cx="5467722" cy="310206"/>
        </a:xfrm>
        <a:custGeom>
          <a:avLst/>
          <a:gdLst/>
          <a:ahLst/>
          <a:cxnLst/>
          <a:rect l="0" t="0" r="0" b="0"/>
          <a:pathLst>
            <a:path>
              <a:moveTo>
                <a:pt x="5467722" y="0"/>
              </a:moveTo>
              <a:lnTo>
                <a:pt x="5467722" y="172203"/>
              </a:lnTo>
              <a:lnTo>
                <a:pt x="0" y="172203"/>
              </a:lnTo>
              <a:lnTo>
                <a:pt x="0" y="310206"/>
              </a:lnTo>
            </a:path>
          </a:pathLst>
        </a:custGeom>
        <a:noFill/>
        <a:ln w="19050" cap="flat" cmpd="sng" algn="ctr">
          <a:solidFill>
            <a:sysClr val="windowText" lastClr="0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sp:txBody>
      <dsp:txXfrm>
        <a:off x="4008752" y="2272012"/>
        <a:ext cx="0" cy="0"/>
      </dsp:txXfrm>
    </dsp:sp>
    <dsp:sp modelId="{2D99E069-643F-EA49-A287-BA02E9D95779}">
      <dsp:nvSpPr>
        <dsp:cNvPr id="0" name=""/>
        <dsp:cNvSpPr/>
      </dsp:nvSpPr>
      <dsp:spPr>
        <a:xfrm>
          <a:off x="6138687" y="1231352"/>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Email</a:t>
          </a:r>
        </a:p>
      </dsp:txBody>
      <dsp:txXfrm>
        <a:off x="6138687" y="1231352"/>
        <a:ext cx="1481767" cy="889060"/>
      </dsp:txXfrm>
    </dsp:sp>
    <dsp:sp modelId="{4A2AF141-6AFD-1E4A-89EA-DC42137EA3D6}">
      <dsp:nvSpPr>
        <dsp:cNvPr id="0" name=""/>
        <dsp:cNvSpPr/>
      </dsp:nvSpPr>
      <dsp:spPr>
        <a:xfrm>
          <a:off x="2150933" y="2860029"/>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sp:txBody>
      <dsp:txXfrm>
        <a:off x="2297516" y="2904045"/>
        <a:ext cx="0" cy="0"/>
      </dsp:txXfrm>
    </dsp:sp>
    <dsp:sp modelId="{2E0C5EDC-63DC-A14C-925F-E25B7F6263B4}">
      <dsp:nvSpPr>
        <dsp:cNvPr id="0" name=""/>
        <dsp:cNvSpPr/>
      </dsp:nvSpPr>
      <dsp:spPr>
        <a:xfrm>
          <a:off x="670965" y="2461219"/>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Notes</a:t>
          </a:r>
        </a:p>
      </dsp:txBody>
      <dsp:txXfrm>
        <a:off x="670965" y="2461219"/>
        <a:ext cx="1481767" cy="889060"/>
      </dsp:txXfrm>
    </dsp:sp>
    <dsp:sp modelId="{C02AC039-2CFA-B442-B8E4-EDE5620AB4DC}">
      <dsp:nvSpPr>
        <dsp:cNvPr id="0" name=""/>
        <dsp:cNvSpPr/>
      </dsp:nvSpPr>
      <dsp:spPr>
        <a:xfrm>
          <a:off x="3973507" y="2860029"/>
          <a:ext cx="310206" cy="91440"/>
        </a:xfrm>
        <a:custGeom>
          <a:avLst/>
          <a:gdLst/>
          <a:ahLst/>
          <a:cxnLst/>
          <a:rect l="0" t="0" r="0" b="0"/>
          <a:pathLst>
            <a:path>
              <a:moveTo>
                <a:pt x="0" y="45720"/>
              </a:moveTo>
              <a:lnTo>
                <a:pt x="310206" y="45720"/>
              </a:lnTo>
            </a:path>
          </a:pathLst>
        </a:custGeom>
        <a:noFill/>
        <a:ln w="19050" cap="flat" cmpd="sng" algn="ctr">
          <a:solidFill>
            <a:sysClr val="windowText" lastClr="0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 lastClr="FFFFFF"/>
            </a:solidFill>
            <a:latin typeface="Century Gothic" panose="020B0502020202020204"/>
            <a:ea typeface="+mn-ea"/>
            <a:cs typeface="+mn-cs"/>
          </a:endParaRPr>
        </a:p>
      </dsp:txBody>
      <dsp:txXfrm>
        <a:off x="4120090" y="2904045"/>
        <a:ext cx="0" cy="0"/>
      </dsp:txXfrm>
    </dsp:sp>
    <dsp:sp modelId="{A0FEF22E-4D89-464D-8FA3-8CD40E562C46}">
      <dsp:nvSpPr>
        <dsp:cNvPr id="0" name=""/>
        <dsp:cNvSpPr/>
      </dsp:nvSpPr>
      <dsp:spPr>
        <a:xfrm>
          <a:off x="2493539" y="2461219"/>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Attachments</a:t>
          </a:r>
        </a:p>
      </dsp:txBody>
      <dsp:txXfrm>
        <a:off x="2493539" y="2461219"/>
        <a:ext cx="1481767" cy="889060"/>
      </dsp:txXfrm>
    </dsp:sp>
    <dsp:sp modelId="{6CF47BF1-6E74-E641-9973-8FC280E86D91}">
      <dsp:nvSpPr>
        <dsp:cNvPr id="0" name=""/>
        <dsp:cNvSpPr/>
      </dsp:nvSpPr>
      <dsp:spPr>
        <a:xfrm>
          <a:off x="4316113" y="2461219"/>
          <a:ext cx="1481767" cy="889060"/>
        </a:xfrm>
        <a:prstGeom prst="rect">
          <a:avLst/>
        </a:prstGeom>
        <a:solidFill>
          <a:srgbClr val="002060"/>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608" tIns="76215" rIns="72608" bIns="76215"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 lastClr="FFFFFF"/>
              </a:solidFill>
              <a:latin typeface="Century Gothic" panose="020B0502020202020204"/>
              <a:ea typeface="+mn-ea"/>
              <a:cs typeface="+mn-cs"/>
            </a:rPr>
            <a:t>Content</a:t>
          </a:r>
        </a:p>
      </dsp:txBody>
      <dsp:txXfrm>
        <a:off x="4316113" y="2461219"/>
        <a:ext cx="1481767" cy="8890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4A5D05-20CC-4907-A599-E27FB43E4205}" type="datetimeFigureOut">
              <a:rPr lang="en-US" smtClean="0"/>
              <a:t>2/4/2020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66B4F-9E49-4BA8-A020-CCE44A1BFC8E}" type="slidenum">
              <a:rPr lang="en-US" smtClean="0"/>
              <a:t>‹#›</a:t>
            </a:fld>
            <a:endParaRPr lang="en-US" dirty="0"/>
          </a:p>
        </p:txBody>
      </p:sp>
    </p:spTree>
    <p:extLst>
      <p:ext uri="{BB962C8B-B14F-4D97-AF65-F5344CB8AC3E}">
        <p14:creationId xmlns:p14="http://schemas.microsoft.com/office/powerpoint/2010/main" val="3196190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thank you for viewing my presentation on Automating Salesforce Data Migrations with Python.   If you would like to download a copy of the slides from this presentation, please visit our website at www.radixbay.com.   There is a “Resources” link in the upper right corner.</a:t>
            </a:r>
          </a:p>
          <a:p>
            <a:endParaRPr lang="en-US" dirty="0"/>
          </a:p>
          <a:p>
            <a:r>
              <a:rPr lang="en-US" dirty="0"/>
              <a:t>In addition to my presentation, I’ll also be providing a brief data migration demo</a:t>
            </a:r>
            <a:r>
              <a:rPr lang="en-US" b="1" dirty="0">
                <a:solidFill>
                  <a:srgbClr val="FF0000"/>
                </a:solidFill>
              </a:rPr>
              <a:t>.</a:t>
            </a:r>
          </a:p>
        </p:txBody>
      </p:sp>
      <p:sp>
        <p:nvSpPr>
          <p:cNvPr id="4" name="Slide Number Placeholder 3"/>
          <p:cNvSpPr>
            <a:spLocks noGrp="1"/>
          </p:cNvSpPr>
          <p:nvPr>
            <p:ph type="sldNum" sz="quarter" idx="5"/>
          </p:nvPr>
        </p:nvSpPr>
        <p:spPr/>
        <p:txBody>
          <a:bodyPr/>
          <a:lstStyle/>
          <a:p>
            <a:fld id="{FB566B4F-9E49-4BA8-A020-CCE44A1BFC8E}" type="slidenum">
              <a:rPr lang="en-US" smtClean="0"/>
              <a:t>1</a:t>
            </a:fld>
            <a:endParaRPr lang="en-US" dirty="0"/>
          </a:p>
        </p:txBody>
      </p:sp>
    </p:spTree>
    <p:extLst>
      <p:ext uri="{BB962C8B-B14F-4D97-AF65-F5344CB8AC3E}">
        <p14:creationId xmlns:p14="http://schemas.microsoft.com/office/powerpoint/2010/main" val="3318617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Use your analysis and client requirements to transform client data. </a:t>
            </a:r>
          </a:p>
          <a:p>
            <a:pPr marL="171450" indent="-171450">
              <a:buFont typeface="Arial" panose="020B0604020202020204" pitchFamily="34" charset="0"/>
              <a:buChar char="•"/>
            </a:pPr>
            <a:r>
              <a:rPr lang="en-US" dirty="0"/>
              <a:t>ALL data transformations should be automated.</a:t>
            </a:r>
          </a:p>
          <a:p>
            <a:pPr marL="628650" lvl="1" indent="-171450">
              <a:buFont typeface="Arial" panose="020B0604020202020204" pitchFamily="34" charset="0"/>
              <a:buChar char="•"/>
            </a:pPr>
            <a:r>
              <a:rPr lang="en-US" dirty="0"/>
              <a:t>You don’t want to forget to perform a transformation because you choose to do it manually.</a:t>
            </a:r>
          </a:p>
          <a:p>
            <a:pPr marL="171450" lvl="0" indent="-171450">
              <a:buFont typeface="Arial" panose="020B0604020202020204" pitchFamily="34" charset="0"/>
              <a:buChar char="•"/>
            </a:pPr>
            <a:r>
              <a:rPr lang="en-US" dirty="0"/>
              <a:t>I have listed a few of the transformations I had to complete </a:t>
            </a:r>
          </a:p>
          <a:p>
            <a:pPr marL="171450" lvl="0" indent="-171450">
              <a:buFont typeface="Arial" panose="020B0604020202020204" pitchFamily="34" charset="0"/>
              <a:buChar char="•"/>
            </a:pPr>
            <a:r>
              <a:rPr lang="en-US" dirty="0"/>
              <a:t>There are also some examples</a:t>
            </a:r>
          </a:p>
          <a:p>
            <a:pPr marL="628650" lvl="1" indent="-171450">
              <a:buFont typeface="Arial" panose="020B0604020202020204" pitchFamily="34" charset="0"/>
              <a:buChar char="•"/>
            </a:pPr>
            <a:r>
              <a:rPr lang="en-US" dirty="0"/>
              <a:t>Cleaning email addresses</a:t>
            </a:r>
          </a:p>
          <a:p>
            <a:pPr marL="628650" lvl="1" indent="-171450">
              <a:buFont typeface="Arial" panose="020B0604020202020204" pitchFamily="34" charset="0"/>
              <a:buChar char="•"/>
            </a:pPr>
            <a:r>
              <a:rPr lang="en-US" dirty="0"/>
              <a:t>Updating file names </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10</a:t>
            </a:fld>
            <a:endParaRPr lang="en-US" dirty="0"/>
          </a:p>
        </p:txBody>
      </p:sp>
    </p:spTree>
    <p:extLst>
      <p:ext uri="{BB962C8B-B14F-4D97-AF65-F5344CB8AC3E}">
        <p14:creationId xmlns:p14="http://schemas.microsoft.com/office/powerpoint/2010/main" val="1789990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determine the order of migration before building out any migration code.</a:t>
            </a:r>
          </a:p>
          <a:p>
            <a:r>
              <a:rPr lang="en-US" dirty="0"/>
              <a:t>The order of migration is extremely important.</a:t>
            </a:r>
          </a:p>
          <a:p>
            <a:pPr marL="628650" lvl="1" indent="-171450">
              <a:buFont typeface="Arial" panose="020B0604020202020204" pitchFamily="34" charset="0"/>
              <a:buChar char="•"/>
            </a:pPr>
            <a:r>
              <a:rPr lang="en-US" dirty="0"/>
              <a:t>You can’t load in any records if you haven’t loaded in the users. Those records would belong to you instead of the correct record owner.</a:t>
            </a:r>
          </a:p>
          <a:p>
            <a:pPr marL="628650" lvl="1" indent="-171450">
              <a:buFont typeface="Arial" panose="020B0604020202020204" pitchFamily="34" charset="0"/>
              <a:buChar char="•"/>
            </a:pPr>
            <a:r>
              <a:rPr lang="en-US" dirty="0"/>
              <a:t>You wouldn’t be able to load a set of contacts if their related account isn’t already in Salesforce.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displays the order of your main objects in Salesforce. You will need to update this order with teams, relations, and custom objects if needed.</a:t>
            </a:r>
          </a:p>
          <a:p>
            <a:pPr marL="0" lv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11</a:t>
            </a:fld>
            <a:endParaRPr lang="en-US" dirty="0"/>
          </a:p>
        </p:txBody>
      </p:sp>
    </p:spTree>
    <p:extLst>
      <p:ext uri="{BB962C8B-B14F-4D97-AF65-F5344CB8AC3E}">
        <p14:creationId xmlns:p14="http://schemas.microsoft.com/office/powerpoint/2010/main" val="1488549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12</a:t>
            </a:fld>
            <a:endParaRPr lang="en-US" dirty="0"/>
          </a:p>
        </p:txBody>
      </p:sp>
    </p:spTree>
    <p:extLst>
      <p:ext uri="{BB962C8B-B14F-4D97-AF65-F5344CB8AC3E}">
        <p14:creationId xmlns:p14="http://schemas.microsoft.com/office/powerpoint/2010/main" val="155035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continue our discussion by taking a look at the tools and libraries I use for my data migrations.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begin by reviewing Panda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dirty="0"/>
              <a:t>Python library that can be used for data analysis and transformations </a:t>
            </a:r>
          </a:p>
          <a:p>
            <a:pPr marL="171450" indent="-171450">
              <a:buFont typeface="Arial" panose="020B0604020202020204" pitchFamily="34" charset="0"/>
              <a:buChar char="•"/>
            </a:pPr>
            <a:r>
              <a:rPr lang="en-US" dirty="0"/>
              <a:t>3 main data structures</a:t>
            </a:r>
          </a:p>
          <a:p>
            <a:pPr marL="628650" lvl="1" indent="-171450">
              <a:buFont typeface="Arial" panose="020B0604020202020204" pitchFamily="34" charset="0"/>
              <a:buChar char="•"/>
            </a:pPr>
            <a:r>
              <a:rPr lang="en-US" dirty="0"/>
              <a:t>Dictionaries are pandas specific, but are used to update values, rename columns, and things like that</a:t>
            </a:r>
          </a:p>
          <a:p>
            <a:pPr marL="628650" lvl="1" indent="-171450">
              <a:buFont typeface="Arial" panose="020B0604020202020204" pitchFamily="34" charset="0"/>
              <a:buChar char="•"/>
            </a:pPr>
            <a:r>
              <a:rPr lang="en-US" dirty="0"/>
              <a:t>Also will use lists and tuples (which are like 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13</a:t>
            </a:fld>
            <a:endParaRPr lang="en-US" dirty="0"/>
          </a:p>
        </p:txBody>
      </p:sp>
    </p:spTree>
    <p:extLst>
      <p:ext uri="{BB962C8B-B14F-4D97-AF65-F5344CB8AC3E}">
        <p14:creationId xmlns:p14="http://schemas.microsoft.com/office/powerpoint/2010/main" val="3239812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functions and attributes I used the most during the data migrations</a:t>
            </a:r>
          </a:p>
          <a:p>
            <a:r>
              <a:rPr lang="en-US" dirty="0"/>
              <a:t>I won’t cover all of these</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14</a:t>
            </a:fld>
            <a:endParaRPr lang="en-US" dirty="0"/>
          </a:p>
        </p:txBody>
      </p:sp>
    </p:spTree>
    <p:extLst>
      <p:ext uri="{BB962C8B-B14F-4D97-AF65-F5344CB8AC3E}">
        <p14:creationId xmlns:p14="http://schemas.microsoft.com/office/powerpoint/2010/main" val="271000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to load transformed data into MS Access</a:t>
            </a:r>
          </a:p>
          <a:p>
            <a:r>
              <a:rPr lang="en-US" dirty="0"/>
              <a:t>There is another library that can load the data into MS Access, but I received errors with that package. (pyodbc)</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15</a:t>
            </a:fld>
            <a:endParaRPr lang="en-US" dirty="0"/>
          </a:p>
        </p:txBody>
      </p:sp>
    </p:spTree>
    <p:extLst>
      <p:ext uri="{BB962C8B-B14F-4D97-AF65-F5344CB8AC3E}">
        <p14:creationId xmlns:p14="http://schemas.microsoft.com/office/powerpoint/2010/main" val="394874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snippet of code shows how to connect to an Access database and manipulate it using PYPYODBC. You can see that text is printed to the console to provide update as the data is loaded into the Access database. </a:t>
            </a:r>
          </a:p>
          <a:p>
            <a:endParaRPr lang="en-US" dirty="0"/>
          </a:p>
          <a:p>
            <a:r>
              <a:rPr lang="en-US" dirty="0"/>
              <a:t>I placed this database function in a utilities file so that it could reused throughout the migration code.</a:t>
            </a:r>
          </a:p>
        </p:txBody>
      </p:sp>
      <p:sp>
        <p:nvSpPr>
          <p:cNvPr id="4" name="Slide Number Placeholder 3"/>
          <p:cNvSpPr>
            <a:spLocks noGrp="1"/>
          </p:cNvSpPr>
          <p:nvPr>
            <p:ph type="sldNum" sz="quarter" idx="10"/>
          </p:nvPr>
        </p:nvSpPr>
        <p:spPr/>
        <p:txBody>
          <a:bodyPr/>
          <a:lstStyle/>
          <a:p>
            <a:fld id="{0B904DAA-5076-4E3C-8CC4-09448EFB2113}" type="slidenum">
              <a:rPr lang="en-US" smtClean="0"/>
              <a:pPr/>
              <a:t>16</a:t>
            </a:fld>
            <a:endParaRPr lang="en-US" dirty="0"/>
          </a:p>
        </p:txBody>
      </p:sp>
    </p:spTree>
    <p:extLst>
      <p:ext uri="{BB962C8B-B14F-4D97-AF65-F5344CB8AC3E}">
        <p14:creationId xmlns:p14="http://schemas.microsoft.com/office/powerpoint/2010/main" val="1529041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you to connect to any Salesforce org</a:t>
            </a:r>
          </a:p>
          <a:p>
            <a:pPr marL="171450" indent="-171450">
              <a:buFont typeface="Arial" panose="020B0604020202020204" pitchFamily="34" charset="0"/>
              <a:buChar char="•"/>
            </a:pPr>
            <a:r>
              <a:rPr lang="en-US" dirty="0"/>
              <a:t>Username</a:t>
            </a:r>
          </a:p>
          <a:p>
            <a:pPr marL="171450" indent="-171450">
              <a:buFont typeface="Arial" panose="020B0604020202020204" pitchFamily="34" charset="0"/>
              <a:buChar char="•"/>
            </a:pPr>
            <a:r>
              <a:rPr lang="en-US" dirty="0"/>
              <a:t>Password</a:t>
            </a:r>
          </a:p>
          <a:p>
            <a:pPr marL="171450" indent="-171450">
              <a:buFont typeface="Arial" panose="020B0604020202020204" pitchFamily="34" charset="0"/>
              <a:buChar char="•"/>
            </a:pPr>
            <a:r>
              <a:rPr lang="en-US" dirty="0"/>
              <a:t>Security Token</a:t>
            </a:r>
          </a:p>
          <a:p>
            <a:pPr marL="171450" indent="-171450">
              <a:buFont typeface="Arial" panose="020B0604020202020204" pitchFamily="34" charset="0"/>
              <a:buChar char="•"/>
            </a:pPr>
            <a:r>
              <a:rPr lang="en-US" dirty="0"/>
              <a:t>Specify domain if you need to connect to a Sandbox</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SOQL</a:t>
            </a:r>
          </a:p>
          <a:p>
            <a:pPr marL="171450" indent="-171450">
              <a:buFont typeface="Arial" panose="020B0604020202020204" pitchFamily="34" charset="0"/>
              <a:buChar char="•"/>
            </a:pPr>
            <a:r>
              <a:rPr lang="en-US" dirty="0"/>
              <a:t>Salesforce Object Query Language</a:t>
            </a:r>
          </a:p>
          <a:p>
            <a:pPr marL="171450" indent="-171450">
              <a:buFont typeface="Arial" panose="020B0604020202020204" pitchFamily="34" charset="0"/>
              <a:buChar char="•"/>
            </a:pPr>
            <a:r>
              <a:rPr lang="en-US" dirty="0"/>
              <a:t>Similar to SQL</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 created a function that allows me to use the same SOQL statement to retrieve the External ID and the Salesforce ID of any records for any object.</a:t>
            </a:r>
          </a:p>
          <a:p>
            <a:pPr marL="171450" indent="-171450">
              <a:buFont typeface="Arial" panose="020B0604020202020204" pitchFamily="34" charset="0"/>
              <a:buChar char="•"/>
            </a:pPr>
            <a:r>
              <a:rPr lang="en-US" dirty="0"/>
              <a:t>External ID is the ID from the Legacy System and is used to relate records</a:t>
            </a:r>
          </a:p>
          <a:p>
            <a:pPr marL="171450" indent="-171450">
              <a:buFont typeface="Arial" panose="020B0604020202020204" pitchFamily="34" charset="0"/>
              <a:buChar char="•"/>
            </a:pPr>
            <a:r>
              <a:rPr lang="en-US" dirty="0"/>
              <a:t>This function was also placed in the utilities file. Writing </a:t>
            </a:r>
            <a:r>
              <a:rPr lang="en-US" dirty="0" err="1"/>
              <a:t>resuable</a:t>
            </a:r>
            <a:r>
              <a:rPr lang="en-US" dirty="0"/>
              <a:t> code is extremely important and will save you a lot of time when coding data migrations. </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17</a:t>
            </a:fld>
            <a:endParaRPr lang="en-US" dirty="0"/>
          </a:p>
        </p:txBody>
      </p:sp>
    </p:spTree>
    <p:extLst>
      <p:ext uri="{BB962C8B-B14F-4D97-AF65-F5344CB8AC3E}">
        <p14:creationId xmlns:p14="http://schemas.microsoft.com/office/powerpoint/2010/main" val="1144740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Rearrange the screenshots to show the command lines you want to talk about</a:t>
            </a:r>
          </a:p>
          <a:p>
            <a:endParaRPr lang="en-US" dirty="0"/>
          </a:p>
          <a:p>
            <a:r>
              <a:rPr lang="en-US" dirty="0"/>
              <a:t>Automate Python Scripts and any Data Loader jobs </a:t>
            </a:r>
          </a:p>
          <a:p>
            <a:r>
              <a:rPr lang="en-US" dirty="0"/>
              <a:t>You can use GOTO commands and Labels to skip ahead in the migration </a:t>
            </a:r>
          </a:p>
          <a:p>
            <a:pPr marL="171450" indent="-171450">
              <a:buFont typeface="Arial" panose="020B0604020202020204" pitchFamily="34" charset="0"/>
              <a:buChar char="•"/>
            </a:pPr>
            <a:r>
              <a:rPr lang="en-US" b="1" dirty="0"/>
              <a:t>Example: </a:t>
            </a:r>
            <a:r>
              <a:rPr lang="en-US" b="0" dirty="0"/>
              <a:t>Let’s say you </a:t>
            </a:r>
            <a:r>
              <a:rPr lang="en-US" dirty="0"/>
              <a:t>loaded in records for a few objects on Thursday and you want to load the rest Today. Use the GOTO Command to point to the correct label in the Batch file</a:t>
            </a:r>
          </a:p>
          <a:p>
            <a:pPr marL="171450" indent="-171450">
              <a:buFont typeface="Arial" panose="020B0604020202020204" pitchFamily="34" charset="0"/>
              <a:buChar char="•"/>
            </a:pPr>
            <a:r>
              <a:rPr lang="en-US" dirty="0"/>
              <a:t>Minimize the amount of GOTOs you use in your batch code to avoid spaghetti code.</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18</a:t>
            </a:fld>
            <a:endParaRPr lang="en-US" dirty="0"/>
          </a:p>
        </p:txBody>
      </p:sp>
    </p:spTree>
    <p:extLst>
      <p:ext uri="{BB962C8B-B14F-4D97-AF65-F5344CB8AC3E}">
        <p14:creationId xmlns:p14="http://schemas.microsoft.com/office/powerpoint/2010/main" val="932936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Disable:</a:t>
            </a:r>
          </a:p>
          <a:p>
            <a:pPr marL="171450" indent="-171450">
              <a:buFont typeface="Arial" panose="020B0604020202020204" pitchFamily="34" charset="0"/>
              <a:buChar char="•"/>
            </a:pPr>
            <a:r>
              <a:rPr lang="en-US" dirty="0"/>
              <a:t>Workflows</a:t>
            </a:r>
          </a:p>
          <a:p>
            <a:pPr marL="171450" indent="-171450">
              <a:buFont typeface="Arial" panose="020B0604020202020204" pitchFamily="34" charset="0"/>
              <a:buChar char="•"/>
            </a:pPr>
            <a:r>
              <a:rPr lang="en-US" dirty="0"/>
              <a:t>Process Flows</a:t>
            </a:r>
          </a:p>
          <a:p>
            <a:pPr marL="171450" indent="-171450">
              <a:buFont typeface="Arial" panose="020B0604020202020204" pitchFamily="34" charset="0"/>
              <a:buChar char="•"/>
            </a:pPr>
            <a:r>
              <a:rPr lang="en-US" dirty="0"/>
              <a:t>Triggers</a:t>
            </a:r>
          </a:p>
          <a:p>
            <a:pPr marL="171450" indent="-171450">
              <a:buFont typeface="Arial" panose="020B0604020202020204" pitchFamily="34" charset="0"/>
              <a:buChar char="•"/>
            </a:pPr>
            <a:r>
              <a:rPr lang="en-US" dirty="0"/>
              <a:t>Validation Rules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It’s important to turn off some of these configurations because they can update data and restrict records from being loaded in.</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19</a:t>
            </a:fld>
            <a:endParaRPr lang="en-US" dirty="0"/>
          </a:p>
        </p:txBody>
      </p:sp>
    </p:spTree>
    <p:extLst>
      <p:ext uri="{BB962C8B-B14F-4D97-AF65-F5344CB8AC3E}">
        <p14:creationId xmlns:p14="http://schemas.microsoft.com/office/powerpoint/2010/main" val="1852535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brief intro to the services my company provides.   On the right part of this slide you can see that we offer a wide range of support solutions.   </a:t>
            </a:r>
          </a:p>
        </p:txBody>
      </p:sp>
      <p:sp>
        <p:nvSpPr>
          <p:cNvPr id="4" name="Slide Number Placeholder 3"/>
          <p:cNvSpPr>
            <a:spLocks noGrp="1"/>
          </p:cNvSpPr>
          <p:nvPr>
            <p:ph type="sldNum" sz="quarter" idx="10"/>
          </p:nvPr>
        </p:nvSpPr>
        <p:spPr/>
        <p:txBody>
          <a:bodyPr/>
          <a:lstStyle/>
          <a:p>
            <a:fld id="{7F1FB671-4F79-4B0A-9CAA-F86F632A1B89}"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2951085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AppExchange App by Salesforce</a:t>
            </a:r>
          </a:p>
          <a:p>
            <a:pPr marL="171450" indent="-171450">
              <a:buFont typeface="Arial" panose="020B0604020202020204" pitchFamily="34" charset="0"/>
              <a:buChar char="•"/>
            </a:pPr>
            <a:r>
              <a:rPr lang="en-US" dirty="0"/>
              <a:t>Clients may have the older attachments and notes. Those need to be upgraded so that they are optimized for Salesforce Lightning. </a:t>
            </a:r>
          </a:p>
          <a:p>
            <a:pPr marL="628650" lvl="1" indent="-171450">
              <a:buFont typeface="Arial" panose="020B0604020202020204" pitchFamily="34" charset="0"/>
              <a:buChar char="•"/>
            </a:pPr>
            <a:r>
              <a:rPr lang="en-US" b="1" dirty="0"/>
              <a:t>Background: </a:t>
            </a:r>
            <a:r>
              <a:rPr lang="en-US" dirty="0"/>
              <a:t>Salesforce has two interfaces: Classic and Lightning. Lightning is the new and improved interface. And Salesforce is pushing to retire Classic. Therefore it is important to update these formats.</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20</a:t>
            </a:fld>
            <a:endParaRPr lang="en-US" dirty="0"/>
          </a:p>
        </p:txBody>
      </p:sp>
    </p:spTree>
    <p:extLst>
      <p:ext uri="{BB962C8B-B14F-4D97-AF65-F5344CB8AC3E}">
        <p14:creationId xmlns:p14="http://schemas.microsoft.com/office/powerpoint/2010/main" val="649385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really a tool, but it is needed for Salesforce migration.</a:t>
            </a:r>
          </a:p>
          <a:p>
            <a:r>
              <a:rPr lang="en-US" dirty="0"/>
              <a:t>Please ensure that you have these permissions enabled for your user, or you will not be able to load in records or update them as expected.</a:t>
            </a:r>
          </a:p>
          <a:p>
            <a:endParaRPr lang="en-US" dirty="0"/>
          </a:p>
          <a:p>
            <a:pPr lvl="0"/>
            <a:r>
              <a:rPr lang="en-US" dirty="0"/>
              <a:t>Set Audit Fields upon Record Creation</a:t>
            </a:r>
          </a:p>
          <a:p>
            <a:pPr marL="171450" lvl="0" indent="-171450">
              <a:buFont typeface="Arial" panose="020B0604020202020204" pitchFamily="34" charset="0"/>
              <a:buChar char="•"/>
            </a:pPr>
            <a:r>
              <a:rPr lang="en-US" dirty="0"/>
              <a:t>Created By</a:t>
            </a:r>
          </a:p>
          <a:p>
            <a:pPr marL="171450" lvl="0" indent="-171450">
              <a:buFont typeface="Arial" panose="020B0604020202020204" pitchFamily="34" charset="0"/>
              <a:buChar char="•"/>
            </a:pPr>
            <a:r>
              <a:rPr lang="en-US" dirty="0"/>
              <a:t>Last Modified</a:t>
            </a:r>
          </a:p>
          <a:p>
            <a:pPr lvl="0"/>
            <a:r>
              <a:rPr lang="en-US" dirty="0"/>
              <a:t>Update Records with Inactive Owners</a:t>
            </a:r>
          </a:p>
          <a:p>
            <a:pPr marL="171450" lvl="0" indent="-171450">
              <a:buFont typeface="Arial" panose="020B0604020202020204" pitchFamily="34" charset="0"/>
              <a:buChar char="•"/>
            </a:pPr>
            <a:r>
              <a:rPr lang="en-US" dirty="0"/>
              <a:t>Normally, you can’t insert records if the record owner is inactive</a:t>
            </a:r>
          </a:p>
          <a:p>
            <a:pPr lvl="0"/>
            <a:endParaRPr lang="en-US" dirty="0"/>
          </a:p>
          <a:p>
            <a:pPr lvl="0"/>
            <a:r>
              <a:rPr lang="en-US" b="1" dirty="0"/>
              <a:t>NEEDED FOR UPDATES / DELETIONS </a:t>
            </a:r>
          </a:p>
          <a:p>
            <a:pPr marL="171450" lvl="0" indent="-171450">
              <a:buFont typeface="Arial" panose="020B0604020202020204" pitchFamily="34" charset="0"/>
              <a:buChar char="•"/>
            </a:pPr>
            <a:r>
              <a:rPr lang="en-US" b="0" dirty="0"/>
              <a:t>You may have loaded something in wrong. Now you need to either update the record or delete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Bulk API Hard Delete</a:t>
            </a:r>
          </a:p>
          <a:p>
            <a:pPr marL="171450" lvl="0" indent="-171450">
              <a:buFont typeface="Arial" panose="020B0604020202020204" pitchFamily="34" charset="0"/>
              <a:buChar char="•"/>
            </a:pPr>
            <a:r>
              <a:rPr lang="en-US" dirty="0"/>
              <a:t>View and Edit Converted Leads</a:t>
            </a:r>
          </a:p>
          <a:p>
            <a:pPr marL="171450" lvl="0" indent="-171450">
              <a:buFont typeface="Arial" panose="020B0604020202020204" pitchFamily="34" charset="0"/>
              <a:buChar char="•"/>
            </a:pPr>
            <a:r>
              <a:rPr lang="en-US" dirty="0"/>
              <a:t>Query All Files</a:t>
            </a:r>
          </a:p>
          <a:p>
            <a:pPr marL="628650" lvl="1" indent="-171450">
              <a:buFont typeface="Arial" panose="020B0604020202020204" pitchFamily="34" charset="0"/>
              <a:buChar char="•"/>
            </a:pPr>
            <a:r>
              <a:rPr lang="en-US" dirty="0"/>
              <a:t>Denise – I think this is the permission you need to enable to delete those private content files whenever we do a data purge for a client </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21</a:t>
            </a:fld>
            <a:endParaRPr lang="en-US" dirty="0"/>
          </a:p>
        </p:txBody>
      </p:sp>
    </p:spTree>
    <p:extLst>
      <p:ext uri="{BB962C8B-B14F-4D97-AF65-F5344CB8AC3E}">
        <p14:creationId xmlns:p14="http://schemas.microsoft.com/office/powerpoint/2010/main" val="193771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Can’t migrate data if you don’t have the correct fields, picklist values, team roles, etc.</a:t>
            </a:r>
          </a:p>
          <a:p>
            <a:pPr marL="171450" indent="-171450">
              <a:buFont typeface="Arial" panose="020B0604020202020204" pitchFamily="34" charset="0"/>
              <a:buChar char="•"/>
            </a:pPr>
            <a:r>
              <a:rPr lang="en-US" dirty="0"/>
              <a:t>You’ll need to push config changes from the Config Sandbox to both the Stage Sandbox and the Production Sandbox</a:t>
            </a:r>
          </a:p>
          <a:p>
            <a:pPr marL="171450" indent="-171450">
              <a:buFont typeface="Arial" panose="020B0604020202020204" pitchFamily="34" charset="0"/>
              <a:buChar char="•"/>
            </a:pPr>
            <a:r>
              <a:rPr lang="en-US" dirty="0"/>
              <a:t>Normally use change sets to deploy our configurations.</a:t>
            </a:r>
          </a:p>
          <a:p>
            <a:pPr marL="171450" indent="-171450">
              <a:buFont typeface="Arial" panose="020B0604020202020204" pitchFamily="34" charset="0"/>
              <a:buChar char="•"/>
            </a:pPr>
            <a:r>
              <a:rPr lang="en-US" dirty="0"/>
              <a:t>Allows you to retrieve and deploy Salesforce configurations.</a:t>
            </a:r>
          </a:p>
          <a:p>
            <a:pPr marL="171450" indent="-171450">
              <a:buFont typeface="Arial" panose="020B0604020202020204" pitchFamily="34" charset="0"/>
              <a:buChar char="•"/>
            </a:pPr>
            <a:r>
              <a:rPr lang="en-US" dirty="0"/>
              <a:t>You can move configurations to/from any Salesforce org. They don’t have to be related orgs.</a:t>
            </a:r>
          </a:p>
          <a:p>
            <a:pPr marL="171450" indent="-171450">
              <a:buFont typeface="Arial" panose="020B0604020202020204" pitchFamily="34" charset="0"/>
              <a:buChar char="•"/>
            </a:pPr>
            <a:r>
              <a:rPr lang="en-US" dirty="0"/>
              <a:t>I think I’ll do a lunch and learn on this tool later, but just wanted to give an overview.</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22</a:t>
            </a:fld>
            <a:endParaRPr lang="en-US" dirty="0"/>
          </a:p>
        </p:txBody>
      </p:sp>
    </p:spTree>
    <p:extLst>
      <p:ext uri="{BB962C8B-B14F-4D97-AF65-F5344CB8AC3E}">
        <p14:creationId xmlns:p14="http://schemas.microsoft.com/office/powerpoint/2010/main" val="3559090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Allows you to retrieve Salesforce metadata in an XML format</a:t>
            </a:r>
          </a:p>
          <a:p>
            <a:pPr marL="171450" indent="-171450">
              <a:buFont typeface="Arial" panose="020B0604020202020204" pitchFamily="34" charset="0"/>
              <a:buChar char="•"/>
            </a:pPr>
            <a:r>
              <a:rPr lang="en-US" dirty="0"/>
              <a:t>To be used with the ANT Migration Tool</a:t>
            </a:r>
          </a:p>
          <a:p>
            <a:pPr marL="171450" indent="-171450">
              <a:buFont typeface="Arial" panose="020B0604020202020204" pitchFamily="34" charset="0"/>
              <a:buChar char="•"/>
            </a:pPr>
            <a:r>
              <a:rPr lang="en-US" dirty="0"/>
              <a:t>Once again, I’m not going to cover this as much, just wanted to introduce the tool to you.</a:t>
            </a:r>
          </a:p>
          <a:p>
            <a:endParaRPr lang="en-US" dirty="0"/>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23</a:t>
            </a:fld>
            <a:endParaRPr lang="en-US" dirty="0"/>
          </a:p>
        </p:txBody>
      </p:sp>
    </p:spTree>
    <p:extLst>
      <p:ext uri="{BB962C8B-B14F-4D97-AF65-F5344CB8AC3E}">
        <p14:creationId xmlns:p14="http://schemas.microsoft.com/office/powerpoint/2010/main" val="1669749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Final Tool</a:t>
            </a:r>
          </a:p>
          <a:p>
            <a:pPr marL="171450" indent="-171450">
              <a:buFont typeface="Arial" panose="020B0604020202020204" pitchFamily="34" charset="0"/>
              <a:buChar char="•"/>
            </a:pPr>
            <a:r>
              <a:rPr lang="en-US" dirty="0"/>
              <a:t>Great to have all of these features in one location </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24</a:t>
            </a:fld>
            <a:endParaRPr lang="en-US" dirty="0"/>
          </a:p>
        </p:txBody>
      </p:sp>
    </p:spTree>
    <p:extLst>
      <p:ext uri="{BB962C8B-B14F-4D97-AF65-F5344CB8AC3E}">
        <p14:creationId xmlns:p14="http://schemas.microsoft.com/office/powerpoint/2010/main" val="3411131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finish up by reviewing my top 5 recommendations.   I'll dig a little deeper into each one of them in upcoming slides.</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25</a:t>
            </a:fld>
            <a:endParaRPr lang="en-US" dirty="0"/>
          </a:p>
        </p:txBody>
      </p:sp>
    </p:spTree>
    <p:extLst>
      <p:ext uri="{BB962C8B-B14F-4D97-AF65-F5344CB8AC3E}">
        <p14:creationId xmlns:p14="http://schemas.microsoft.com/office/powerpoint/2010/main" val="994865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Data Mapping: </a:t>
            </a:r>
            <a:r>
              <a:rPr lang="en-US" dirty="0"/>
              <a:t>the process of choosing a destination for legacy data in a new system</a:t>
            </a:r>
          </a:p>
          <a:p>
            <a:pPr marL="171450" indent="-171450">
              <a:buFont typeface="Arial" panose="020B0604020202020204" pitchFamily="34" charset="0"/>
              <a:buChar char="•"/>
            </a:pPr>
            <a:r>
              <a:rPr lang="en-US" dirty="0"/>
              <a:t>Keep this Workbook as updated as possible</a:t>
            </a:r>
          </a:p>
          <a:p>
            <a:pPr marL="628650" lvl="1" indent="-171450">
              <a:buFont typeface="Arial" panose="020B0604020202020204" pitchFamily="34" charset="0"/>
              <a:buChar char="•"/>
            </a:pPr>
            <a:r>
              <a:rPr lang="en-US" dirty="0"/>
              <a:t>Be sure to update if field names / api names change in the new system</a:t>
            </a:r>
          </a:p>
          <a:p>
            <a:pPr marL="628650" lvl="1" indent="-171450">
              <a:buFont typeface="Arial" panose="020B0604020202020204" pitchFamily="34" charset="0"/>
              <a:buChar char="•"/>
            </a:pPr>
            <a:r>
              <a:rPr lang="en-US" dirty="0"/>
              <a:t>If you use this workbook to build out your migration code, which you should, you will have incorrect api names in your code </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26</a:t>
            </a:fld>
            <a:endParaRPr lang="en-US" dirty="0"/>
          </a:p>
        </p:txBody>
      </p:sp>
    </p:spTree>
    <p:extLst>
      <p:ext uri="{BB962C8B-B14F-4D97-AF65-F5344CB8AC3E}">
        <p14:creationId xmlns:p14="http://schemas.microsoft.com/office/powerpoint/2010/main" val="2931187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Polymorphic relationships occur when the referenced object can be related to several different types of objects. </a:t>
            </a:r>
          </a:p>
          <a:p>
            <a:pPr marL="628650" lvl="1" indent="-171450">
              <a:buFont typeface="Arial" panose="020B0604020202020204" pitchFamily="34" charset="0"/>
              <a:buChar char="•"/>
            </a:pPr>
            <a:r>
              <a:rPr lang="en-US" dirty="0"/>
              <a:t>Tasks can be related to more than one type of object</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You’ll want to create an External ID field in Salesforce on each object that will be included in the migration </a:t>
            </a:r>
          </a:p>
          <a:p>
            <a:pPr marL="171450" lvl="0" indent="-171450">
              <a:buFont typeface="Arial" panose="020B0604020202020204" pitchFamily="34" charset="0"/>
              <a:buChar char="•"/>
            </a:pPr>
            <a:r>
              <a:rPr lang="en-US" dirty="0"/>
              <a:t>There are a few objects you won’t be able to add an External ID to, like Attachments and Relations </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27</a:t>
            </a:fld>
            <a:endParaRPr lang="en-US" dirty="0"/>
          </a:p>
        </p:txBody>
      </p:sp>
    </p:spTree>
    <p:extLst>
      <p:ext uri="{BB962C8B-B14F-4D97-AF65-F5344CB8AC3E}">
        <p14:creationId xmlns:p14="http://schemas.microsoft.com/office/powerpoint/2010/main" val="3364684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28</a:t>
            </a:fld>
            <a:endParaRPr lang="en-US" dirty="0"/>
          </a:p>
        </p:txBody>
      </p:sp>
    </p:spTree>
    <p:extLst>
      <p:ext uri="{BB962C8B-B14F-4D97-AF65-F5344CB8AC3E}">
        <p14:creationId xmlns:p14="http://schemas.microsoft.com/office/powerpoint/2010/main" val="2628770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Example 1</a:t>
            </a:r>
          </a:p>
          <a:p>
            <a:pPr marL="685800" lvl="1" indent="-228600">
              <a:buFont typeface="Arial" panose="020B0604020202020204" pitchFamily="34" charset="0"/>
              <a:buChar char="•"/>
            </a:pPr>
            <a:r>
              <a:rPr lang="en-US" dirty="0"/>
              <a:t>Loading event records and ran into errors</a:t>
            </a:r>
          </a:p>
          <a:p>
            <a:pPr marL="685800" lvl="1" indent="-228600">
              <a:buFont typeface="Arial" panose="020B0604020202020204" pitchFamily="34" charset="0"/>
              <a:buChar char="•"/>
            </a:pPr>
            <a:r>
              <a:rPr lang="en-US" dirty="0"/>
              <a:t>Also received Flow Emails from Salesforce</a:t>
            </a:r>
          </a:p>
          <a:p>
            <a:pPr marL="685800" lvl="1" indent="-228600">
              <a:buFont typeface="Arial" panose="020B0604020202020204" pitchFamily="34" charset="0"/>
              <a:buChar char="•"/>
            </a:pPr>
            <a:r>
              <a:rPr lang="en-US" dirty="0"/>
              <a:t>Realized a Process Flow was causing the error</a:t>
            </a:r>
          </a:p>
          <a:p>
            <a:pPr marL="685800" lvl="1" indent="-228600">
              <a:buFont typeface="Arial" panose="020B0604020202020204" pitchFamily="34" charset="0"/>
              <a:buChar char="•"/>
            </a:pPr>
            <a:r>
              <a:rPr lang="en-US" dirty="0"/>
              <a:t>Deactivated the Process Flow</a:t>
            </a:r>
          </a:p>
          <a:p>
            <a:pPr marL="685800" lvl="1" indent="-2286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29</a:t>
            </a:fld>
            <a:endParaRPr lang="en-US" dirty="0"/>
          </a:p>
        </p:txBody>
      </p:sp>
    </p:spTree>
    <p:extLst>
      <p:ext uri="{BB962C8B-B14F-4D97-AF65-F5344CB8AC3E}">
        <p14:creationId xmlns:p14="http://schemas.microsoft.com/office/powerpoint/2010/main" val="301711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 member of RadixBay’s Salesforce consulting team.</a:t>
            </a:r>
          </a:p>
          <a:p>
            <a:endParaRPr lang="en-US" dirty="0"/>
          </a:p>
          <a:p>
            <a:r>
              <a:rPr lang="en-US" sz="1200" b="0" i="0" kern="1200" dirty="0">
                <a:solidFill>
                  <a:schemeClr val="tx1"/>
                </a:solidFill>
                <a:effectLst/>
                <a:latin typeface="+mn-lt"/>
                <a:ea typeface="+mn-ea"/>
                <a:cs typeface="+mn-cs"/>
              </a:rPr>
              <a:t>My team is able to tailor your Salesforce products to your business needs, easily integrate your platform with other systems and fully leverage all of Salesforce’s advanced features.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 help you migrate your data from legacy systems into Salesforce.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3</a:t>
            </a:fld>
            <a:endParaRPr lang="en-US" dirty="0"/>
          </a:p>
        </p:txBody>
      </p:sp>
    </p:spTree>
    <p:extLst>
      <p:ext uri="{BB962C8B-B14F-4D97-AF65-F5344CB8AC3E}">
        <p14:creationId xmlns:p14="http://schemas.microsoft.com/office/powerpoint/2010/main" val="3576810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a:p>
            <a:pPr marL="0" indent="0">
              <a:buFont typeface="+mj-lt"/>
              <a:buNone/>
            </a:pPr>
            <a:r>
              <a:rPr lang="en-US" dirty="0"/>
              <a:t>Example 2</a:t>
            </a:r>
          </a:p>
          <a:p>
            <a:pPr marL="685800" lvl="1" indent="-228600">
              <a:buFont typeface="Arial" panose="020B0604020202020204" pitchFamily="34" charset="0"/>
              <a:buChar char="•"/>
            </a:pPr>
            <a:r>
              <a:rPr lang="en-US" dirty="0"/>
              <a:t>Tried loading event records again and still ran into errors</a:t>
            </a:r>
          </a:p>
          <a:p>
            <a:pPr marL="685800" lvl="1" indent="-228600">
              <a:buFont typeface="Arial" panose="020B0604020202020204" pitchFamily="34" charset="0"/>
              <a:buChar char="•"/>
            </a:pPr>
            <a:r>
              <a:rPr lang="en-US" dirty="0"/>
              <a:t>Error stated that I was loading in an invalid picklist value for the Communication Method field</a:t>
            </a:r>
          </a:p>
          <a:p>
            <a:pPr marL="685800" lvl="1" indent="-228600">
              <a:buFont typeface="Arial" panose="020B0604020202020204" pitchFamily="34" charset="0"/>
              <a:buChar char="•"/>
            </a:pPr>
            <a:r>
              <a:rPr lang="en-US" dirty="0"/>
              <a:t>Checked the Picklist values in Salesforce and realized the name of the picklist value was wrong</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30</a:t>
            </a:fld>
            <a:endParaRPr lang="en-US" dirty="0"/>
          </a:p>
        </p:txBody>
      </p:sp>
    </p:spTree>
    <p:extLst>
      <p:ext uri="{BB962C8B-B14F-4D97-AF65-F5344CB8AC3E}">
        <p14:creationId xmlns:p14="http://schemas.microsoft.com/office/powerpoint/2010/main" val="1929431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hit a Salesforce limit, I likely had to update my code and rerun both the data transformations and loading process. For large amounts of records, this can take a while to rerun. </a:t>
            </a:r>
          </a:p>
          <a:p>
            <a:endParaRPr lang="en-US" dirty="0"/>
          </a:p>
          <a:p>
            <a:r>
              <a:rPr lang="en-US" dirty="0"/>
              <a:t>This can apply to any system you migrate data to. You need to learn what the system can and can’t do to avoid unpleasant surprises during the migration.</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31</a:t>
            </a:fld>
            <a:endParaRPr lang="en-US" dirty="0"/>
          </a:p>
        </p:txBody>
      </p:sp>
    </p:spTree>
    <p:extLst>
      <p:ext uri="{BB962C8B-B14F-4D97-AF65-F5344CB8AC3E}">
        <p14:creationId xmlns:p14="http://schemas.microsoft.com/office/powerpoint/2010/main" val="3796344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easy to set things up wrong </a:t>
            </a:r>
          </a:p>
          <a:p>
            <a:pPr marL="171450" indent="-171450">
              <a:buFont typeface="Arial" panose="020B0604020202020204" pitchFamily="34" charset="0"/>
              <a:buChar char="•"/>
            </a:pPr>
            <a:r>
              <a:rPr lang="en-US" dirty="0"/>
              <a:t>You may run into errors you weren’t expecting </a:t>
            </a:r>
          </a:p>
          <a:p>
            <a:pPr marL="628650" lvl="1" indent="-171450">
              <a:buFont typeface="Arial" panose="020B0604020202020204" pitchFamily="34" charset="0"/>
              <a:buChar char="•"/>
            </a:pPr>
            <a:r>
              <a:rPr lang="en-US" dirty="0"/>
              <a:t>You don’t want to wait until a few days before Go-Live to experience issues you’ve never encounter before</a:t>
            </a:r>
          </a:p>
          <a:p>
            <a:pPr marL="171450" lvl="0" indent="-171450">
              <a:buFont typeface="Arial" panose="020B0604020202020204" pitchFamily="34" charset="0"/>
              <a:buChar char="•"/>
            </a:pPr>
            <a:r>
              <a:rPr lang="en-US" dirty="0"/>
              <a:t>Testing exposes many issues at an early stage</a:t>
            </a:r>
          </a:p>
          <a:p>
            <a:pPr marL="171450" lvl="0" indent="-171450">
              <a:buFont typeface="Arial" panose="020B0604020202020204" pitchFamily="34" charset="0"/>
              <a:buChar char="•"/>
            </a:pPr>
            <a:r>
              <a:rPr lang="en-US" dirty="0"/>
              <a:t>Allows you to enhance your migration tool</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32</a:t>
            </a:fld>
            <a:endParaRPr lang="en-US" dirty="0"/>
          </a:p>
        </p:txBody>
      </p:sp>
    </p:spTree>
    <p:extLst>
      <p:ext uri="{BB962C8B-B14F-4D97-AF65-F5344CB8AC3E}">
        <p14:creationId xmlns:p14="http://schemas.microsoft.com/office/powerpoint/2010/main" val="2103659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provided some helpful resources for Data Migrations.   Please visit www.radixbay.com/resources to download a copy of the presentation.    This will allow you to access all of the websites I refer to in this slide.</a:t>
            </a:r>
          </a:p>
          <a:p>
            <a:endParaRPr lang="en-US" dirty="0"/>
          </a:p>
          <a:p>
            <a:r>
              <a:rPr lang="en-US" dirty="0"/>
              <a:t>Thanks!</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33</a:t>
            </a:fld>
            <a:endParaRPr lang="en-US" dirty="0"/>
          </a:p>
        </p:txBody>
      </p:sp>
    </p:spTree>
    <p:extLst>
      <p:ext uri="{BB962C8B-B14F-4D97-AF65-F5344CB8AC3E}">
        <p14:creationId xmlns:p14="http://schemas.microsoft.com/office/powerpoint/2010/main" val="73072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you for viewing my presentation on using Python to perform Salesforce data migrations.</a:t>
            </a:r>
          </a:p>
          <a:p>
            <a:endParaRPr lang="en-US" dirty="0"/>
          </a:p>
          <a:p>
            <a:r>
              <a:rPr lang="en-US" dirty="0"/>
              <a:t>If you would like more information on any of our services, please visit www.radixbay.com</a:t>
            </a:r>
          </a:p>
        </p:txBody>
      </p:sp>
      <p:sp>
        <p:nvSpPr>
          <p:cNvPr id="4" name="Slide Number Placeholder 3"/>
          <p:cNvSpPr>
            <a:spLocks noGrp="1"/>
          </p:cNvSpPr>
          <p:nvPr>
            <p:ph type="sldNum" sz="quarter" idx="5"/>
          </p:nvPr>
        </p:nvSpPr>
        <p:spPr/>
        <p:txBody>
          <a:bodyPr/>
          <a:lstStyle/>
          <a:p>
            <a:fld id="{FB566B4F-9E49-4BA8-A020-CCE44A1BFC8E}" type="slidenum">
              <a:rPr lang="en-US" smtClean="0"/>
              <a:t>34</a:t>
            </a:fld>
            <a:endParaRPr lang="en-US" dirty="0"/>
          </a:p>
        </p:txBody>
      </p:sp>
    </p:spTree>
    <p:extLst>
      <p:ext uri="{BB962C8B-B14F-4D97-AF65-F5344CB8AC3E}">
        <p14:creationId xmlns:p14="http://schemas.microsoft.com/office/powerpoint/2010/main" val="1642313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you for viewing my presentation on using Python to perform Salesforce data migrations.</a:t>
            </a:r>
          </a:p>
          <a:p>
            <a:endParaRPr lang="en-US" dirty="0"/>
          </a:p>
          <a:p>
            <a:r>
              <a:rPr lang="en-US" dirty="0"/>
              <a:t>If you would like more information on any of our services, please visit www.radixbay.com</a:t>
            </a:r>
          </a:p>
        </p:txBody>
      </p:sp>
      <p:sp>
        <p:nvSpPr>
          <p:cNvPr id="4" name="Slide Number Placeholder 3"/>
          <p:cNvSpPr>
            <a:spLocks noGrp="1"/>
          </p:cNvSpPr>
          <p:nvPr>
            <p:ph type="sldNum" sz="quarter" idx="5"/>
          </p:nvPr>
        </p:nvSpPr>
        <p:spPr/>
        <p:txBody>
          <a:bodyPr/>
          <a:lstStyle/>
          <a:p>
            <a:fld id="{FB566B4F-9E49-4BA8-A020-CCE44A1BFC8E}" type="slidenum">
              <a:rPr lang="en-US" smtClean="0"/>
              <a:t>35</a:t>
            </a:fld>
            <a:endParaRPr lang="en-US" dirty="0"/>
          </a:p>
        </p:txBody>
      </p:sp>
    </p:spTree>
    <p:extLst>
      <p:ext uri="{BB962C8B-B14F-4D97-AF65-F5344CB8AC3E}">
        <p14:creationId xmlns:p14="http://schemas.microsoft.com/office/powerpoint/2010/main" val="370876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today’s agenda.     We’ll begin with a traditional introduction, discuss the migration process and I’ll provide a demo.     </a:t>
            </a:r>
          </a:p>
          <a:p>
            <a:endParaRPr lang="en-US" dirty="0"/>
          </a:p>
          <a:p>
            <a:r>
              <a:rPr lang="en-US" dirty="0"/>
              <a:t>After the demo we’ll take a look at the tools and libraries that we can use to automate our migrations and  I’ll provide my Top 5 recommendations.   </a:t>
            </a:r>
          </a:p>
          <a:p>
            <a:endParaRPr lang="en-US" dirty="0"/>
          </a:p>
          <a:p>
            <a:r>
              <a:rPr lang="en-US" dirty="0"/>
              <a:t>At the end, I’ll provide you with a list of resources that will help you build your own automations. </a:t>
            </a:r>
          </a:p>
          <a:p>
            <a:endParaRPr lang="en-US" dirty="0"/>
          </a:p>
          <a:p>
            <a:r>
              <a:rPr lang="en-US" dirty="0"/>
              <a:t>   I’ll make sure to upload a copy of my slides to our website at www.radixbay.com.   That way you can download a copy and access all of the websites I provide on my resources slide.</a:t>
            </a:r>
          </a:p>
        </p:txBody>
      </p:sp>
      <p:sp>
        <p:nvSpPr>
          <p:cNvPr id="4" name="Slide Number Placeholder 3"/>
          <p:cNvSpPr>
            <a:spLocks noGrp="1"/>
          </p:cNvSpPr>
          <p:nvPr>
            <p:ph type="sldNum" sz="quarter" idx="10"/>
          </p:nvPr>
        </p:nvSpPr>
        <p:spPr/>
        <p:txBody>
          <a:bodyPr/>
          <a:lstStyle/>
          <a:p>
            <a:fld id="{0B904DAA-5076-4E3C-8CC4-09448EFB2113}" type="slidenum">
              <a:rPr lang="en-US" smtClean="0"/>
              <a:pPr/>
              <a:t>4</a:t>
            </a:fld>
            <a:endParaRPr lang="en-US" dirty="0"/>
          </a:p>
        </p:txBody>
      </p:sp>
    </p:spTree>
    <p:extLst>
      <p:ext uri="{BB962C8B-B14F-4D97-AF65-F5344CB8AC3E}">
        <p14:creationId xmlns:p14="http://schemas.microsoft.com/office/powerpoint/2010/main" val="44368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subset of some of the products and tools we’ll be discussing during the presentation.</a:t>
            </a:r>
          </a:p>
          <a:p>
            <a:endParaRPr lang="en-US" dirty="0"/>
          </a:p>
          <a:p>
            <a:r>
              <a:rPr lang="en-US" dirty="0"/>
              <a:t>The list of products may look a bit challenging at first but by the end of the presentation, I think you’ll find that, with a bit of time, you’ll be able to use them to automate your own data migrations.</a:t>
            </a:r>
          </a:p>
        </p:txBody>
      </p:sp>
      <p:sp>
        <p:nvSpPr>
          <p:cNvPr id="4" name="Slide Number Placeholder 3"/>
          <p:cNvSpPr>
            <a:spLocks noGrp="1"/>
          </p:cNvSpPr>
          <p:nvPr>
            <p:ph type="sldNum" sz="quarter" idx="10"/>
          </p:nvPr>
        </p:nvSpPr>
        <p:spPr/>
        <p:txBody>
          <a:bodyPr/>
          <a:lstStyle/>
          <a:p>
            <a:fld id="{0B904DAA-5076-4E3C-8CC4-09448EFB2113}" type="slidenum">
              <a:rPr lang="en-US" smtClean="0"/>
              <a:pPr/>
              <a:t>5</a:t>
            </a:fld>
            <a:endParaRPr lang="en-US" dirty="0"/>
          </a:p>
        </p:txBody>
      </p:sp>
    </p:spTree>
    <p:extLst>
      <p:ext uri="{BB962C8B-B14F-4D97-AF65-F5344CB8AC3E}">
        <p14:creationId xmlns:p14="http://schemas.microsoft.com/office/powerpoint/2010/main" val="24847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Legacy </a:t>
            </a:r>
            <a:r>
              <a:rPr lang="en-US" dirty="0">
                <a:sym typeface="Wingdings" pitchFamily="2" charset="2"/>
              </a:rPr>
              <a:t> New System</a:t>
            </a:r>
          </a:p>
          <a:p>
            <a:pPr marL="171450" indent="-171450">
              <a:buFont typeface="Arial" panose="020B0604020202020204" pitchFamily="34" charset="0"/>
              <a:buChar char="•"/>
            </a:pPr>
            <a:r>
              <a:rPr lang="en-US" dirty="0">
                <a:sym typeface="Wingdings" pitchFamily="2" charset="2"/>
              </a:rPr>
              <a:t>Occurs during Salesforce Implementations</a:t>
            </a:r>
          </a:p>
          <a:p>
            <a:pPr marL="628650" lvl="1" indent="-171450">
              <a:buFont typeface="Arial" panose="020B0604020202020204" pitchFamily="34" charset="0"/>
              <a:buChar char="•"/>
            </a:pPr>
            <a:r>
              <a:rPr lang="en-US" dirty="0">
                <a:sym typeface="Wingdings" pitchFamily="2" charset="2"/>
              </a:rPr>
              <a:t>Data MUST be migrated before Go-Live</a:t>
            </a:r>
          </a:p>
          <a:p>
            <a:pPr marL="171450" lvl="0" indent="-171450">
              <a:buFont typeface="Arial" panose="020B0604020202020204" pitchFamily="34" charset="0"/>
              <a:buChar char="•"/>
            </a:pPr>
            <a:r>
              <a:rPr lang="en-US" dirty="0">
                <a:sym typeface="Wingdings" pitchFamily="2" charset="2"/>
              </a:rPr>
              <a:t>Stressful and Time Consuming if….</a:t>
            </a:r>
          </a:p>
          <a:p>
            <a:pPr marL="628650" lvl="1" indent="-171450">
              <a:buFont typeface="Arial" panose="020B0604020202020204" pitchFamily="34" charset="0"/>
              <a:buChar char="•"/>
            </a:pPr>
            <a:r>
              <a:rPr lang="en-US" dirty="0">
                <a:sym typeface="Wingdings" pitchFamily="2" charset="2"/>
              </a:rPr>
              <a:t>Performed manually</a:t>
            </a:r>
          </a:p>
          <a:p>
            <a:pPr marL="628650" lvl="1" indent="-171450">
              <a:buFont typeface="Arial" panose="020B0604020202020204" pitchFamily="34" charset="0"/>
              <a:buChar char="•"/>
            </a:pPr>
            <a:r>
              <a:rPr lang="en-US" dirty="0">
                <a:sym typeface="Wingdings" pitchFamily="2" charset="2"/>
              </a:rPr>
              <a:t>You lack a well thought out migration plan</a:t>
            </a:r>
          </a:p>
          <a:p>
            <a:pPr marL="628650" lvl="1" indent="-171450">
              <a:buFont typeface="Arial" panose="020B0604020202020204" pitchFamily="34" charset="0"/>
              <a:buChar char="•"/>
            </a:pPr>
            <a:r>
              <a:rPr lang="en-US" dirty="0">
                <a:sym typeface="Wingdings" pitchFamily="2" charset="2"/>
              </a:rPr>
              <a:t>You don’t understand the client data</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6</a:t>
            </a:fld>
            <a:endParaRPr lang="en-US" dirty="0"/>
          </a:p>
        </p:txBody>
      </p:sp>
    </p:spTree>
    <p:extLst>
      <p:ext uri="{BB962C8B-B14F-4D97-AF65-F5344CB8AC3E}">
        <p14:creationId xmlns:p14="http://schemas.microsoft.com/office/powerpoint/2010/main" val="64618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 Migrations</a:t>
            </a:r>
          </a:p>
          <a:p>
            <a:pPr marL="628650" lvl="1" indent="-171450">
              <a:buFont typeface="Arial" panose="020B0604020202020204" pitchFamily="34" charset="0"/>
              <a:buChar char="•"/>
            </a:pPr>
            <a:r>
              <a:rPr lang="en-US" dirty="0"/>
              <a:t>Microsoft Dynamics </a:t>
            </a:r>
            <a:r>
              <a:rPr lang="en-US" dirty="0">
                <a:sym typeface="Wingdings" pitchFamily="2" charset="2"/>
              </a:rPr>
              <a:t> Salesforce</a:t>
            </a:r>
          </a:p>
          <a:p>
            <a:pPr marL="1085850" lvl="2" indent="-171450">
              <a:buFont typeface="Arial" panose="020B0604020202020204" pitchFamily="34" charset="0"/>
              <a:buChar char="•"/>
            </a:pPr>
            <a:r>
              <a:rPr lang="en-US" dirty="0">
                <a:sym typeface="Wingdings" pitchFamily="2" charset="2"/>
              </a:rPr>
              <a:t>Involved a lot of data transformations and data cleanup</a:t>
            </a:r>
          </a:p>
          <a:p>
            <a:pPr marL="628650" lvl="1" indent="-171450">
              <a:buFont typeface="Arial" panose="020B0604020202020204" pitchFamily="34" charset="0"/>
              <a:buChar char="•"/>
            </a:pPr>
            <a:r>
              <a:rPr lang="en-US" dirty="0">
                <a:sym typeface="Wingdings" pitchFamily="2" charset="2"/>
              </a:rPr>
              <a:t>Salesforce  Salesforce</a:t>
            </a:r>
          </a:p>
          <a:p>
            <a:pPr marL="1085850" lvl="2" indent="-171450">
              <a:buFont typeface="Arial" panose="020B0604020202020204" pitchFamily="34" charset="0"/>
              <a:buChar char="•"/>
            </a:pPr>
            <a:r>
              <a:rPr lang="en-US" dirty="0">
                <a:sym typeface="Wingdings" pitchFamily="2" charset="2"/>
              </a:rPr>
              <a:t>Easier to complete, but still ran into some unexpected issues</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7</a:t>
            </a:fld>
            <a:endParaRPr lang="en-US" dirty="0"/>
          </a:p>
        </p:txBody>
      </p:sp>
    </p:spTree>
    <p:extLst>
      <p:ext uri="{BB962C8B-B14F-4D97-AF65-F5344CB8AC3E}">
        <p14:creationId xmlns:p14="http://schemas.microsoft.com/office/powerpoint/2010/main" val="2580472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migrations I completed involved several steps. This is just a general overview of each step I took. I will go into more detail about some of these steps later in the presentation.</a:t>
            </a:r>
          </a:p>
          <a:p>
            <a:pPr marL="685800" lvl="1" indent="-228600">
              <a:buFont typeface="+mj-lt"/>
              <a:buAutoNum type="arabicPeriod"/>
            </a:pPr>
            <a:r>
              <a:rPr lang="en-US" dirty="0"/>
              <a:t>Client extracts data from legacy systems (CSVs)</a:t>
            </a:r>
          </a:p>
          <a:p>
            <a:pPr marL="685800" lvl="1" indent="-228600">
              <a:buFont typeface="+mj-lt"/>
              <a:buAutoNum type="arabicPeriod"/>
            </a:pPr>
            <a:r>
              <a:rPr lang="en-US" dirty="0"/>
              <a:t>Took the data and thoroughly analyze it</a:t>
            </a:r>
          </a:p>
          <a:p>
            <a:pPr marL="1143000" lvl="2" indent="-228600">
              <a:buFont typeface="+mj-lt"/>
              <a:buAutoNum type="arabicPeriod"/>
            </a:pPr>
            <a:r>
              <a:rPr lang="en-US" dirty="0"/>
              <a:t>This in</a:t>
            </a:r>
          </a:p>
          <a:p>
            <a:pPr marL="685800" lvl="1" indent="-228600">
              <a:buFont typeface="+mj-lt"/>
              <a:buAutoNum type="arabicPeriod"/>
            </a:pPr>
            <a:r>
              <a:rPr lang="en-US" dirty="0"/>
              <a:t>Used analysis to transform and clean the data</a:t>
            </a:r>
          </a:p>
          <a:p>
            <a:pPr marL="685800" lvl="1" indent="-228600">
              <a:buFont typeface="+mj-lt"/>
              <a:buAutoNum type="arabicPeriod"/>
            </a:pPr>
            <a:r>
              <a:rPr lang="en-US" dirty="0"/>
              <a:t>Loaded the data into MS Access</a:t>
            </a:r>
          </a:p>
          <a:p>
            <a:pPr marL="1143000" lvl="2" indent="-228600">
              <a:buFont typeface="Arial" panose="020B0604020202020204" pitchFamily="34" charset="0"/>
              <a:buChar char="•"/>
            </a:pPr>
            <a:r>
              <a:rPr lang="en-US" dirty="0"/>
              <a:t>All prepped data stored in one location</a:t>
            </a:r>
          </a:p>
          <a:p>
            <a:pPr marL="1143000" lvl="2" indent="-228600">
              <a:buFont typeface="Arial" panose="020B0604020202020204" pitchFamily="34" charset="0"/>
              <a:buChar char="•"/>
            </a:pPr>
            <a:r>
              <a:rPr lang="en-US" dirty="0"/>
              <a:t>Made it easier to quickly view data </a:t>
            </a:r>
          </a:p>
          <a:p>
            <a:pPr marL="685800" lvl="1" indent="-228600">
              <a:buFont typeface="+mj-lt"/>
              <a:buAutoNum type="arabicPeriod"/>
            </a:pPr>
            <a:r>
              <a:rPr lang="en-US" dirty="0"/>
              <a:t>Loaded the data from MS Access into Salesforce</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used python to automate the data migrations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Automate this process as much as possible!</a:t>
            </a:r>
          </a:p>
          <a:p>
            <a:pPr marL="628650" lvl="1" indent="-171450">
              <a:buFont typeface="Arial" panose="020B0604020202020204" pitchFamily="34" charset="0"/>
              <a:buChar char="•"/>
            </a:pPr>
            <a:r>
              <a:rPr lang="en-US" dirty="0"/>
              <a:t> Avoid manual work</a:t>
            </a:r>
          </a:p>
          <a:p>
            <a:pPr marL="1085850" lvl="2" indent="-171450">
              <a:buFont typeface="Arial" panose="020B0604020202020204" pitchFamily="34" charset="0"/>
              <a:buChar char="•"/>
            </a:pPr>
            <a:r>
              <a:rPr lang="en-US" dirty="0"/>
              <a:t>You would have to complete those manual steps each time you run a test migration and if you need to run data updates after go-live</a:t>
            </a:r>
          </a:p>
          <a:p>
            <a:pPr marL="628650" lvl="1" indent="-171450">
              <a:buFont typeface="Arial" panose="020B0604020202020204" pitchFamily="34" charset="0"/>
              <a:buChar char="•"/>
            </a:pPr>
            <a:r>
              <a:rPr lang="en-US" dirty="0"/>
              <a:t>Save time during the migration process </a:t>
            </a:r>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8</a:t>
            </a:fld>
            <a:endParaRPr lang="en-US" dirty="0"/>
          </a:p>
        </p:txBody>
      </p:sp>
    </p:spTree>
    <p:extLst>
      <p:ext uri="{BB962C8B-B14F-4D97-AF65-F5344CB8AC3E}">
        <p14:creationId xmlns:p14="http://schemas.microsoft.com/office/powerpoint/2010/main" val="3418327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Take your time and thoroughly observe the data</a:t>
            </a:r>
          </a:p>
          <a:p>
            <a:pPr marL="628650" lvl="1" indent="-171450">
              <a:buFont typeface="Arial" panose="020B0604020202020204" pitchFamily="34" charset="0"/>
              <a:buChar char="•"/>
            </a:pPr>
            <a:r>
              <a:rPr lang="en-US" dirty="0"/>
              <a:t>Look for data inconsistencies, dirty data, and things like that</a:t>
            </a:r>
          </a:p>
          <a:p>
            <a:pPr marL="171450" lvl="0" indent="-171450">
              <a:buFont typeface="Arial" panose="020B0604020202020204" pitchFamily="34" charset="0"/>
              <a:buChar char="•"/>
            </a:pPr>
            <a:r>
              <a:rPr lang="en-US" dirty="0"/>
              <a:t>If a CSV file is too large to view in Excel, you can use Python to split that CSV into smaller files</a:t>
            </a:r>
          </a:p>
          <a:p>
            <a:pPr marL="628650" lvl="1" indent="-171450">
              <a:buFont typeface="Arial" panose="020B0604020202020204" pitchFamily="34" charset="0"/>
              <a:buChar char="•"/>
            </a:pPr>
            <a:r>
              <a:rPr lang="en-US" dirty="0"/>
              <a:t>EXMAPLE:</a:t>
            </a:r>
          </a:p>
          <a:p>
            <a:pPr marL="1085850" lvl="2" indent="-171450">
              <a:buFont typeface="Arial" panose="020B0604020202020204" pitchFamily="34" charset="0"/>
              <a:buChar char="•"/>
            </a:pPr>
            <a:r>
              <a:rPr lang="en-US" dirty="0"/>
              <a:t>CSV with 3M Records </a:t>
            </a:r>
            <a:r>
              <a:rPr lang="en-US" dirty="0">
                <a:sym typeface="Wingdings" pitchFamily="2" charset="2"/>
              </a:rPr>
              <a:t> Just get a subset of that data to observe </a:t>
            </a:r>
          </a:p>
          <a:p>
            <a:pPr marL="171450" lvl="0" indent="-171450">
              <a:buFont typeface="Arial" panose="020B0604020202020204" pitchFamily="34" charset="0"/>
              <a:buChar char="•"/>
            </a:pPr>
            <a:r>
              <a:rPr lang="en-US" dirty="0">
                <a:sym typeface="Wingdings" pitchFamily="2" charset="2"/>
              </a:rPr>
              <a:t>Automate quantitative analysis</a:t>
            </a:r>
          </a:p>
          <a:p>
            <a:pPr marL="628650" lvl="1" indent="-171450">
              <a:buFont typeface="Arial" panose="020B0604020202020204" pitchFamily="34" charset="0"/>
              <a:buChar char="•"/>
            </a:pPr>
            <a:r>
              <a:rPr lang="en-US" dirty="0">
                <a:sym typeface="Wingdings" pitchFamily="2" charset="2"/>
              </a:rPr>
              <a:t>This is an example of the file that’s generated when I run my data analysis tool </a:t>
            </a:r>
          </a:p>
          <a:p>
            <a:pPr marL="628650" lvl="1" indent="-171450">
              <a:buFont typeface="Arial" panose="020B0604020202020204" pitchFamily="34" charset="0"/>
              <a:buChar char="•"/>
            </a:pPr>
            <a:r>
              <a:rPr lang="en-US" dirty="0">
                <a:sym typeface="Wingdings" pitchFamily="2" charset="2"/>
              </a:rPr>
              <a:t>I will demo that later</a:t>
            </a:r>
            <a:endParaRPr lang="en-US" dirty="0"/>
          </a:p>
          <a:p>
            <a:endParaRPr lang="en-US" dirty="0"/>
          </a:p>
        </p:txBody>
      </p:sp>
      <p:sp>
        <p:nvSpPr>
          <p:cNvPr id="4" name="Slide Number Placeholder 3"/>
          <p:cNvSpPr>
            <a:spLocks noGrp="1"/>
          </p:cNvSpPr>
          <p:nvPr>
            <p:ph type="sldNum" sz="quarter" idx="10"/>
          </p:nvPr>
        </p:nvSpPr>
        <p:spPr/>
        <p:txBody>
          <a:bodyPr/>
          <a:lstStyle/>
          <a:p>
            <a:fld id="{0B904DAA-5076-4E3C-8CC4-09448EFB2113}" type="slidenum">
              <a:rPr lang="en-US" smtClean="0"/>
              <a:pPr/>
              <a:t>9</a:t>
            </a:fld>
            <a:endParaRPr lang="en-US" dirty="0"/>
          </a:p>
        </p:txBody>
      </p:sp>
    </p:spTree>
    <p:extLst>
      <p:ext uri="{BB962C8B-B14F-4D97-AF65-F5344CB8AC3E}">
        <p14:creationId xmlns:p14="http://schemas.microsoft.com/office/powerpoint/2010/main" val="3693691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DCF4-7E49-436C-AAC9-D353F76DD5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6041E3-503C-41CB-ACDC-7864641906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CAFCEE-B556-4DCA-AA44-9F0BCE9A1D58}"/>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5" name="Footer Placeholder 4">
            <a:extLst>
              <a:ext uri="{FF2B5EF4-FFF2-40B4-BE49-F238E27FC236}">
                <a16:creationId xmlns:a16="http://schemas.microsoft.com/office/drawing/2014/main" id="{B847AD6E-4F52-4AE2-BC01-47401EA19A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9561D3-BA3C-4A9B-9241-C21206E3F3CC}"/>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2395831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F205-3ED6-43D0-8FA4-4644E7DFA0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E75F5C-B9BA-4ACA-815E-1989B54B2C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C6A99-CF35-4574-B871-7A30A0EF1C63}"/>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5" name="Footer Placeholder 4">
            <a:extLst>
              <a:ext uri="{FF2B5EF4-FFF2-40B4-BE49-F238E27FC236}">
                <a16:creationId xmlns:a16="http://schemas.microsoft.com/office/drawing/2014/main" id="{AB0C5E29-AFC6-4E40-B024-08DAD78C7B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1A73EE-4A02-45F0-9C3A-C730414726CE}"/>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3379207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639F79-1E66-4600-AF87-738FE731F8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C2F327-55ED-4A2B-9F8B-3DCDC34CD9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390EE-0F46-47A4-93BB-1461478E34D1}"/>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5" name="Footer Placeholder 4">
            <a:extLst>
              <a:ext uri="{FF2B5EF4-FFF2-40B4-BE49-F238E27FC236}">
                <a16:creationId xmlns:a16="http://schemas.microsoft.com/office/drawing/2014/main" id="{1AFA6814-26C7-43A3-A081-64C9450469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C4EFB7-ABE6-4A16-BE66-1ABC94C069AF}"/>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849626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 Half Image">
    <p:spTree>
      <p:nvGrpSpPr>
        <p:cNvPr id="1" name=""/>
        <p:cNvGrpSpPr/>
        <p:nvPr/>
      </p:nvGrpSpPr>
      <p:grpSpPr>
        <a:xfrm>
          <a:off x="0" y="0"/>
          <a:ext cx="0" cy="0"/>
          <a:chOff x="0" y="0"/>
          <a:chExt cx="0" cy="0"/>
        </a:xfrm>
      </p:grpSpPr>
      <p:sp>
        <p:nvSpPr>
          <p:cNvPr id="17" name="Picture Placeholder 13"/>
          <p:cNvSpPr>
            <a:spLocks noGrp="1"/>
          </p:cNvSpPr>
          <p:nvPr>
            <p:ph type="pic" sz="quarter" idx="22"/>
          </p:nvPr>
        </p:nvSpPr>
        <p:spPr>
          <a:xfrm>
            <a:off x="0" y="0"/>
            <a:ext cx="6096000" cy="6858000"/>
          </a:xfrm>
          <a:effectLst/>
        </p:spPr>
        <p:txBody>
          <a:bodyPr/>
          <a:lstStyle>
            <a:lvl1pPr marL="0" indent="0">
              <a:buNone/>
              <a:defRPr sz="140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424983149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Background with image">
    <p:spTree>
      <p:nvGrpSpPr>
        <p:cNvPr id="1" name=""/>
        <p:cNvGrpSpPr/>
        <p:nvPr/>
      </p:nvGrpSpPr>
      <p:grpSpPr>
        <a:xfrm>
          <a:off x="0" y="0"/>
          <a:ext cx="0" cy="0"/>
          <a:chOff x="0" y="0"/>
          <a:chExt cx="0" cy="0"/>
        </a:xfrm>
      </p:grpSpPr>
      <p:sp>
        <p:nvSpPr>
          <p:cNvPr id="7" name="Picture Placeholder 13"/>
          <p:cNvSpPr>
            <a:spLocks noGrp="1"/>
          </p:cNvSpPr>
          <p:nvPr>
            <p:ph type="pic" sz="quarter" idx="22"/>
          </p:nvPr>
        </p:nvSpPr>
        <p:spPr>
          <a:xfrm>
            <a:off x="0" y="0"/>
            <a:ext cx="12192000" cy="6858000"/>
          </a:xfrm>
          <a:prstGeom prst="rect">
            <a:avLst/>
          </a:prstGeom>
          <a:effectLst/>
        </p:spPr>
        <p:txBody>
          <a:bodyPr>
            <a:normAutofit/>
          </a:bodyPr>
          <a:lstStyle>
            <a:lvl1pPr marL="0" indent="0">
              <a:buNone/>
              <a:defRPr sz="14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58563302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CC60-C5DA-4AD1-8BCA-DC72AC87EA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8304D-A93B-4EEF-9E3B-5D262827ECA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21A38-5CFE-4515-AF2B-9ABF130171B0}"/>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5" name="Footer Placeholder 4">
            <a:extLst>
              <a:ext uri="{FF2B5EF4-FFF2-40B4-BE49-F238E27FC236}">
                <a16:creationId xmlns:a16="http://schemas.microsoft.com/office/drawing/2014/main" id="{19EDA3E3-9443-43A2-AEA9-8B0D676411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D8FC9E-CF8D-4A21-9162-5EBECC05AE31}"/>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576278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EC17-5536-4D02-85C3-919FF75B33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38C1D-71F6-4E78-874C-33102811E9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C90D3B-C5D1-48E2-95F2-FAD2FE306206}"/>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5" name="Footer Placeholder 4">
            <a:extLst>
              <a:ext uri="{FF2B5EF4-FFF2-40B4-BE49-F238E27FC236}">
                <a16:creationId xmlns:a16="http://schemas.microsoft.com/office/drawing/2014/main" id="{1D78D965-1501-49B6-99DE-458F30E71F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AA645E-4555-4799-82F0-DCBF1C0B115F}"/>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238944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1509-B583-4487-8309-EFFEA7068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FB5110-FA08-49CF-A5F1-1086C74F18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05D0E0-F989-4FB3-B941-EF10ACE297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D48D69-7E9F-48A2-BDFD-6D4E6CDD2E83}"/>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6" name="Footer Placeholder 5">
            <a:extLst>
              <a:ext uri="{FF2B5EF4-FFF2-40B4-BE49-F238E27FC236}">
                <a16:creationId xmlns:a16="http://schemas.microsoft.com/office/drawing/2014/main" id="{01CC82DC-5BE9-43FE-BA8A-83ADDB377C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722576-9DA9-4C96-9F3A-435E9490155D}"/>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1064552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9473-7057-4581-BE3C-01D634A553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60D541-0721-41A7-85EE-3630B42D1E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EFA72C-5416-49D6-B2DD-3AF33805BAB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18B93-D05E-4AEE-B153-893619DDD7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3344F3-F28F-4919-8639-B8A9161B9B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6A219A-9D0D-4807-BC1A-B46A6CF7FBD5}"/>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8" name="Footer Placeholder 7">
            <a:extLst>
              <a:ext uri="{FF2B5EF4-FFF2-40B4-BE49-F238E27FC236}">
                <a16:creationId xmlns:a16="http://schemas.microsoft.com/office/drawing/2014/main" id="{A8456F8B-067C-412C-A1BA-D918B87F8FB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30062BB-AD0C-40C6-B126-E132760A4317}"/>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4155761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A353B-AE25-4EEA-8501-98BB6F3925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8276F7-92B3-4164-A666-77F621205022}"/>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4" name="Footer Placeholder 3">
            <a:extLst>
              <a:ext uri="{FF2B5EF4-FFF2-40B4-BE49-F238E27FC236}">
                <a16:creationId xmlns:a16="http://schemas.microsoft.com/office/drawing/2014/main" id="{F0A35CCD-E3BE-4457-84BF-00DD117897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3D071C-1371-41FE-8F53-0EC63A62C63A}"/>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383521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A1D888-A205-4ACB-8D76-DD5993416456}"/>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3" name="Footer Placeholder 2">
            <a:extLst>
              <a:ext uri="{FF2B5EF4-FFF2-40B4-BE49-F238E27FC236}">
                <a16:creationId xmlns:a16="http://schemas.microsoft.com/office/drawing/2014/main" id="{0D3E295F-FB88-4E17-9473-47DAA4F3F9B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1960DD6-90D3-445B-84A5-5D8840261000}"/>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291168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1FC0-106D-4416-822E-5073C0BA0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43BCB5-1315-4BFE-9201-96DFAB483E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CDF3F-87AF-4550-85E5-2A4EBFC21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E46AA6-158C-4414-9F5F-59B497E3DB12}"/>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6" name="Footer Placeholder 5">
            <a:extLst>
              <a:ext uri="{FF2B5EF4-FFF2-40B4-BE49-F238E27FC236}">
                <a16:creationId xmlns:a16="http://schemas.microsoft.com/office/drawing/2014/main" id="{47A348BC-9755-419E-83EA-EAD3A4D2F6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06DB40-4CD0-4D18-A89F-3865EA95452C}"/>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3045938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24EC8-E600-4C72-8471-30C08B4621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1DEA14-E800-46FC-8C04-7C2449D64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539FC9-05F6-49EE-B775-6361DC2EA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407693-AE7B-42F5-AFA1-4DFFC83264C4}"/>
              </a:ext>
            </a:extLst>
          </p:cNvPr>
          <p:cNvSpPr>
            <a:spLocks noGrp="1"/>
          </p:cNvSpPr>
          <p:nvPr>
            <p:ph type="dt" sz="half" idx="10"/>
          </p:nvPr>
        </p:nvSpPr>
        <p:spPr/>
        <p:txBody>
          <a:bodyPr/>
          <a:lstStyle/>
          <a:p>
            <a:fld id="{C33FFA88-9696-4DDA-8D4D-0C7EA0B91875}" type="datetimeFigureOut">
              <a:rPr lang="en-US" smtClean="0"/>
              <a:t>2/4/2020</a:t>
            </a:fld>
            <a:endParaRPr lang="en-US" dirty="0"/>
          </a:p>
        </p:txBody>
      </p:sp>
      <p:sp>
        <p:nvSpPr>
          <p:cNvPr id="6" name="Footer Placeholder 5">
            <a:extLst>
              <a:ext uri="{FF2B5EF4-FFF2-40B4-BE49-F238E27FC236}">
                <a16:creationId xmlns:a16="http://schemas.microsoft.com/office/drawing/2014/main" id="{40AFED70-C7D6-4F2B-9290-657BA3DAEBF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54BD3A-4661-4569-9D75-DB046959C57D}"/>
              </a:ext>
            </a:extLst>
          </p:cNvPr>
          <p:cNvSpPr>
            <a:spLocks noGrp="1"/>
          </p:cNvSpPr>
          <p:nvPr>
            <p:ph type="sldNum" sz="quarter" idx="12"/>
          </p:nvPr>
        </p:nvSpPr>
        <p:spPr/>
        <p:txBody>
          <a:bodyPr/>
          <a:lstStyle/>
          <a:p>
            <a:fld id="{F49A7268-7405-42DD-AEE0-576B6BE17CF8}" type="slidenum">
              <a:rPr lang="en-US" smtClean="0"/>
              <a:t>‹#›</a:t>
            </a:fld>
            <a:endParaRPr lang="en-US" dirty="0"/>
          </a:p>
        </p:txBody>
      </p:sp>
    </p:spTree>
    <p:extLst>
      <p:ext uri="{BB962C8B-B14F-4D97-AF65-F5344CB8AC3E}">
        <p14:creationId xmlns:p14="http://schemas.microsoft.com/office/powerpoint/2010/main" val="4233977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270524-F3B7-4F83-B225-4B9FCBEE5D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46DD8-318A-4EC3-BE56-A509D8DA58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F6A8A-C28E-46DD-A3B5-889D41B6C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FFA88-9696-4DDA-8D4D-0C7EA0B91875}" type="datetimeFigureOut">
              <a:rPr lang="en-US" smtClean="0"/>
              <a:t>2/4/2020</a:t>
            </a:fld>
            <a:endParaRPr lang="en-US" dirty="0"/>
          </a:p>
        </p:txBody>
      </p:sp>
      <p:sp>
        <p:nvSpPr>
          <p:cNvPr id="5" name="Footer Placeholder 4">
            <a:extLst>
              <a:ext uri="{FF2B5EF4-FFF2-40B4-BE49-F238E27FC236}">
                <a16:creationId xmlns:a16="http://schemas.microsoft.com/office/drawing/2014/main" id="{4591DFC5-F37A-4260-B1D2-6E2D87F32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805D756-B3F2-442B-A509-B1477D1A72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A7268-7405-42DD-AEE0-576B6BE17CF8}" type="slidenum">
              <a:rPr lang="en-US" smtClean="0"/>
              <a:t>‹#›</a:t>
            </a:fld>
            <a:endParaRPr lang="en-US" dirty="0"/>
          </a:p>
        </p:txBody>
      </p:sp>
    </p:spTree>
    <p:extLst>
      <p:ext uri="{BB962C8B-B14F-4D97-AF65-F5344CB8AC3E}">
        <p14:creationId xmlns:p14="http://schemas.microsoft.com/office/powerpoint/2010/main" val="690427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hyperlink" Target="https://appexchange.salesforce.com/appxListingDetail?listingId=a0N3A00000EHAmyUAH" TargetMode="External"/><Relationship Id="rId13" Type="http://schemas.openxmlformats.org/officeDocument/2006/relationships/hyperlink" Target="Data%20Preparation%20with%20Pandas" TargetMode="External"/><Relationship Id="rId18" Type="http://schemas.openxmlformats.org/officeDocument/2006/relationships/hyperlink" Target="https://www.debuggex.com/cheatsheet/regex/python" TargetMode="External"/><Relationship Id="rId3" Type="http://schemas.openxmlformats.org/officeDocument/2006/relationships/hyperlink" Target="https://workbench.developerforce.com/login.php?startUrl=%2Fselect.php" TargetMode="External"/><Relationship Id="rId21" Type="http://schemas.openxmlformats.org/officeDocument/2006/relationships/hyperlink" Target="http://www.radixbay.com/resources/" TargetMode="External"/><Relationship Id="rId7" Type="http://schemas.openxmlformats.org/officeDocument/2006/relationships/hyperlink" Target="https://sfswitch.herokuapp.com/" TargetMode="External"/><Relationship Id="rId12" Type="http://schemas.openxmlformats.org/officeDocument/2006/relationships/hyperlink" Target="https://developer.salesforce.com/docs/atlas.en-us.api_meta.meta/api_meta/meta_intro.htm" TargetMode="External"/><Relationship Id="rId17" Type="http://schemas.openxmlformats.org/officeDocument/2006/relationships/hyperlink" Target="https://www.youtube.com/watch?v=YW9aPrxvK3A" TargetMode="External"/><Relationship Id="rId2" Type="http://schemas.openxmlformats.org/officeDocument/2006/relationships/notesSlide" Target="../notesSlides/notesSlide33.xml"/><Relationship Id="rId16" Type="http://schemas.openxmlformats.org/officeDocument/2006/relationships/hyperlink" Target="https://www.youtube.com/watch?v=bv5fFo1_4QY&amp;list=PL3JVwFmb_BnRCufAJqNaPpSnNZlX_hiCn" TargetMode="External"/><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developer.salesforce.com/docs/atlas.en-us.dataLoader.meta/dataLoader/command_line_intro.htm" TargetMode="External"/><Relationship Id="rId11" Type="http://schemas.openxmlformats.org/officeDocument/2006/relationships/hyperlink" Target="https://github.com/jiangwen365/pypyodbc" TargetMode="External"/><Relationship Id="rId5" Type="http://schemas.openxmlformats.org/officeDocument/2006/relationships/hyperlink" Target="https://packagebuilder.herokuapp.com/" TargetMode="External"/><Relationship Id="rId15" Type="http://schemas.openxmlformats.org/officeDocument/2006/relationships/hyperlink" Target="https://www.e-education.psu.edu/geog485/node/143" TargetMode="External"/><Relationship Id="rId10" Type="http://schemas.openxmlformats.org/officeDocument/2006/relationships/hyperlink" Target="https://github.com/simple-salesforce/simple-salesforce" TargetMode="External"/><Relationship Id="rId19" Type="http://schemas.openxmlformats.org/officeDocument/2006/relationships/hyperlink" Target="https://pandas.pydata.org/Pandas_Cheat_Sheet.pdf" TargetMode="External"/><Relationship Id="rId4" Type="http://schemas.openxmlformats.org/officeDocument/2006/relationships/hyperlink" Target="https://developer.salesforce.com/docs/atlas.en-us.daas.meta/daas/meta_development.htm" TargetMode="External"/><Relationship Id="rId9" Type="http://schemas.openxmlformats.org/officeDocument/2006/relationships/hyperlink" Target="https://pandas.pydata.org/pandas-docs/stable/" TargetMode="External"/><Relationship Id="rId14" Type="http://schemas.openxmlformats.org/officeDocument/2006/relationships/hyperlink" Target="https://www.salesforceben.com/choosing-the-right-etl-tool-or-middleware-for-your-salesforce-data-migration-or-integrat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2.pn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6.pn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sv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png"/><Relationship Id="rId4" Type="http://schemas.openxmlformats.org/officeDocument/2006/relationships/diagramData" Target="../diagrams/data2.xml"/><Relationship Id="rId9" Type="http://schemas.openxmlformats.org/officeDocument/2006/relationships/image" Target="../media/image28.tif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22"/>
          </p:nvPr>
        </p:nvPicPr>
        <p:blipFill>
          <a:blip r:embed="rId3"/>
          <a:srcRect t="5006" b="5006"/>
          <a:stretch>
            <a:fillRect/>
          </a:stretch>
        </p:blipFill>
        <p:spPr/>
      </p:pic>
      <p:sp>
        <p:nvSpPr>
          <p:cNvPr id="21" name="Rectangle 20"/>
          <p:cNvSpPr/>
          <p:nvPr/>
        </p:nvSpPr>
        <p:spPr>
          <a:xfrm>
            <a:off x="1587" y="-183"/>
            <a:ext cx="12188825" cy="6858000"/>
          </a:xfrm>
          <a:prstGeom prst="rect">
            <a:avLst/>
          </a:prstGeom>
          <a:gradFill>
            <a:gsLst>
              <a:gs pos="0">
                <a:srgbClr val="041B31">
                  <a:alpha val="85000"/>
                </a:srgbClr>
              </a:gs>
              <a:gs pos="100000">
                <a:srgbClr val="041B31">
                  <a:alpha val="69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45714" tIns="22856" rIns="45714" bIns="22856" rtlCol="0" anchor="ctr"/>
          <a:lstStyle/>
          <a:p>
            <a:pPr algn="ctr"/>
            <a:endParaRPr lang="en-US" sz="900" dirty="0"/>
          </a:p>
        </p:txBody>
      </p:sp>
      <p:grpSp>
        <p:nvGrpSpPr>
          <p:cNvPr id="2" name="Group 1"/>
          <p:cNvGrpSpPr/>
          <p:nvPr/>
        </p:nvGrpSpPr>
        <p:grpSpPr>
          <a:xfrm>
            <a:off x="744924" y="2418891"/>
            <a:ext cx="11178369" cy="1051957"/>
            <a:chOff x="1898627" y="5916158"/>
            <a:chExt cx="21036862" cy="2103914"/>
          </a:xfrm>
        </p:grpSpPr>
        <p:sp>
          <p:nvSpPr>
            <p:cNvPr id="91" name="Rectangle 1"/>
            <p:cNvSpPr>
              <a:spLocks/>
            </p:cNvSpPr>
            <p:nvPr/>
          </p:nvSpPr>
          <p:spPr bwMode="auto">
            <a:xfrm>
              <a:off x="1898627" y="5916158"/>
              <a:ext cx="21036862" cy="905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0" bIns="0" anchor="ctr">
              <a:spAutoFit/>
            </a:bodyPr>
            <a:lstStyle/>
            <a:p>
              <a:pPr algn="ctr">
                <a:lnSpc>
                  <a:spcPct val="80000"/>
                </a:lnSpc>
              </a:pPr>
              <a:r>
                <a:rPr lang="en-US" sz="3600" b="1" spc="75" dirty="0">
                  <a:solidFill>
                    <a:schemeClr val="bg1"/>
                  </a:solidFill>
                  <a:latin typeface="Source Sans Pro"/>
                  <a:ea typeface="ＭＳ Ｐゴシック" charset="0"/>
                  <a:cs typeface="Source Sans Pro"/>
                  <a:sym typeface="Bebas Neue" charset="0"/>
                </a:rPr>
                <a:t>Automating Salesforce Data Migrations with Python</a:t>
              </a:r>
            </a:p>
          </p:txBody>
        </p:sp>
        <p:sp>
          <p:nvSpPr>
            <p:cNvPr id="8" name="Rectangle 1"/>
            <p:cNvSpPr>
              <a:spLocks/>
            </p:cNvSpPr>
            <p:nvPr/>
          </p:nvSpPr>
          <p:spPr bwMode="auto">
            <a:xfrm>
              <a:off x="4374462" y="7342964"/>
              <a:ext cx="1608522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2200" b="1" spc="75" dirty="0">
                  <a:solidFill>
                    <a:schemeClr val="accent2">
                      <a:lumMod val="60000"/>
                      <a:lumOff val="40000"/>
                    </a:schemeClr>
                  </a:solidFill>
                  <a:latin typeface="Lato Bold"/>
                  <a:ea typeface="Lato Light" charset="0"/>
                  <a:cs typeface="Lato Bold"/>
                  <a:sym typeface="Bebas Neue" charset="0"/>
                </a:rPr>
                <a:t>Simple steps to extract, transform and load data into Salesforce</a:t>
              </a:r>
            </a:p>
          </p:txBody>
        </p:sp>
      </p:grpSp>
      <p:grpSp>
        <p:nvGrpSpPr>
          <p:cNvPr id="14" name="Group 13"/>
          <p:cNvGrpSpPr/>
          <p:nvPr/>
        </p:nvGrpSpPr>
        <p:grpSpPr>
          <a:xfrm>
            <a:off x="2010003" y="1939692"/>
            <a:ext cx="8648215" cy="1932215"/>
            <a:chOff x="7302732" y="3456878"/>
            <a:chExt cx="10439400" cy="6579219"/>
          </a:xfrm>
        </p:grpSpPr>
        <p:cxnSp>
          <p:nvCxnSpPr>
            <p:cNvPr id="12" name="Straight Connector 11"/>
            <p:cNvCxnSpPr/>
            <p:nvPr/>
          </p:nvCxnSpPr>
          <p:spPr>
            <a:xfrm flipV="1">
              <a:off x="7302732" y="3456878"/>
              <a:ext cx="10439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302732" y="10036097"/>
              <a:ext cx="10439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F6B1218-8D0A-472E-91FF-C2A639F2F30E}"/>
              </a:ext>
            </a:extLst>
          </p:cNvPr>
          <p:cNvGrpSpPr/>
          <p:nvPr/>
        </p:nvGrpSpPr>
        <p:grpSpPr>
          <a:xfrm>
            <a:off x="347448" y="257127"/>
            <a:ext cx="2036406" cy="661559"/>
            <a:chOff x="902001" y="411944"/>
            <a:chExt cx="3363944" cy="1092831"/>
          </a:xfrm>
        </p:grpSpPr>
        <p:sp>
          <p:nvSpPr>
            <p:cNvPr id="3" name="Oval 2">
              <a:extLst>
                <a:ext uri="{FF2B5EF4-FFF2-40B4-BE49-F238E27FC236}">
                  <a16:creationId xmlns:a16="http://schemas.microsoft.com/office/drawing/2014/main" id="{2902A94C-FB16-45DC-BDA0-B6B1FE4AC2C0}"/>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descr="http://www.radixbay.com/home/wp-content/uploads/2014/06/Radixbay_r_cc1.png">
              <a:extLst>
                <a:ext uri="{FF2B5EF4-FFF2-40B4-BE49-F238E27FC236}">
                  <a16:creationId xmlns:a16="http://schemas.microsoft.com/office/drawing/2014/main" id="{7ECBF66F-C7D8-4FC9-AC71-352DFD309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5AD57601-4CF1-46FE-9FCB-F2A13C093157}"/>
              </a:ext>
            </a:extLst>
          </p:cNvPr>
          <p:cNvSpPr txBox="1"/>
          <p:nvPr/>
        </p:nvSpPr>
        <p:spPr>
          <a:xfrm>
            <a:off x="6830614" y="5548642"/>
            <a:ext cx="1143044" cy="369332"/>
          </a:xfrm>
          <a:prstGeom prst="rect">
            <a:avLst/>
          </a:prstGeom>
          <a:noFill/>
        </p:spPr>
        <p:txBody>
          <a:bodyPr wrap="square" rtlCol="0">
            <a:spAutoFit/>
          </a:bodyPr>
          <a:lstStyle/>
          <a:p>
            <a:r>
              <a:rPr lang="en-US" b="1" dirty="0"/>
              <a:t>Salesforce</a:t>
            </a:r>
          </a:p>
        </p:txBody>
      </p:sp>
      <p:pic>
        <p:nvPicPr>
          <p:cNvPr id="15" name="Picture 14" descr="A close up of a logo&#10;&#10;Description automatically generated">
            <a:extLst>
              <a:ext uri="{FF2B5EF4-FFF2-40B4-BE49-F238E27FC236}">
                <a16:creationId xmlns:a16="http://schemas.microsoft.com/office/drawing/2014/main" id="{83D480DD-7D63-4A69-B334-F6606072B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5049" y="4120379"/>
            <a:ext cx="1581150" cy="1106805"/>
          </a:xfrm>
          <a:prstGeom prst="rect">
            <a:avLst/>
          </a:prstGeom>
        </p:spPr>
      </p:pic>
      <p:pic>
        <p:nvPicPr>
          <p:cNvPr id="29" name="Picture 28">
            <a:extLst>
              <a:ext uri="{FF2B5EF4-FFF2-40B4-BE49-F238E27FC236}">
                <a16:creationId xmlns:a16="http://schemas.microsoft.com/office/drawing/2014/main" id="{62274C5A-21E4-4629-A290-A15DEA360C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3226" y="4705705"/>
            <a:ext cx="1503036" cy="1882670"/>
          </a:xfrm>
          <a:prstGeom prst="rect">
            <a:avLst/>
          </a:prstGeom>
        </p:spPr>
      </p:pic>
      <p:sp>
        <p:nvSpPr>
          <p:cNvPr id="23" name="Arrow: Right 22">
            <a:extLst>
              <a:ext uri="{FF2B5EF4-FFF2-40B4-BE49-F238E27FC236}">
                <a16:creationId xmlns:a16="http://schemas.microsoft.com/office/drawing/2014/main" id="{EB510327-F6DB-40EE-A57B-B996D8FF30EE}"/>
              </a:ext>
            </a:extLst>
          </p:cNvPr>
          <p:cNvSpPr/>
          <p:nvPr/>
        </p:nvSpPr>
        <p:spPr>
          <a:xfrm>
            <a:off x="4308614" y="5054914"/>
            <a:ext cx="2905510" cy="1291581"/>
          </a:xfrm>
          <a:prstGeom prst="rightArrow">
            <a:avLst>
              <a:gd name="adj1" fmla="val 50000"/>
              <a:gd name="adj2" fmla="val 71774"/>
            </a:avLst>
          </a:prstGeom>
          <a:solidFill>
            <a:srgbClr val="76CAC8"/>
          </a:solidFill>
          <a:ln w="28575">
            <a:noFill/>
          </a:ln>
          <a:scene3d>
            <a:camera prst="orthographicFront"/>
            <a:lightRig rig="threePt" dir="t"/>
          </a:scene3d>
          <a:sp3d extrusionH="13970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56B60379-667C-4653-B679-7A0B17897896}"/>
              </a:ext>
            </a:extLst>
          </p:cNvPr>
          <p:cNvGrpSpPr/>
          <p:nvPr/>
        </p:nvGrpSpPr>
        <p:grpSpPr>
          <a:xfrm>
            <a:off x="2827991" y="4625248"/>
            <a:ext cx="1839711" cy="1903326"/>
            <a:chOff x="2501590" y="4527651"/>
            <a:chExt cx="1839711" cy="1903326"/>
          </a:xfrm>
        </p:grpSpPr>
        <p:pic>
          <p:nvPicPr>
            <p:cNvPr id="6" name="Picture 5" descr="A picture containing indoor, cup, sitting, white&#10;&#10;Description automatically generated">
              <a:extLst>
                <a:ext uri="{FF2B5EF4-FFF2-40B4-BE49-F238E27FC236}">
                  <a16:creationId xmlns:a16="http://schemas.microsoft.com/office/drawing/2014/main" id="{5C02977E-FEED-4C7E-A8EB-538C4A540D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1590" y="4527651"/>
              <a:ext cx="1568847" cy="1568847"/>
            </a:xfrm>
            <a:prstGeom prst="rect">
              <a:avLst/>
            </a:prstGeom>
          </p:spPr>
        </p:pic>
        <p:pic>
          <p:nvPicPr>
            <p:cNvPr id="25" name="Picture 24" descr="A picture containing indoor, cup, sitting, white&#10;&#10;Description automatically generated">
              <a:extLst>
                <a:ext uri="{FF2B5EF4-FFF2-40B4-BE49-F238E27FC236}">
                  <a16:creationId xmlns:a16="http://schemas.microsoft.com/office/drawing/2014/main" id="{EDB9E2F8-EF48-4DF8-B8F5-4389DCB20B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0054" y="4709730"/>
              <a:ext cx="1568847" cy="1568847"/>
            </a:xfrm>
            <a:prstGeom prst="rect">
              <a:avLst/>
            </a:prstGeom>
          </p:spPr>
        </p:pic>
        <p:pic>
          <p:nvPicPr>
            <p:cNvPr id="27" name="Picture 26" descr="A picture containing indoor, cup, sitting, white&#10;&#10;Description automatically generated">
              <a:extLst>
                <a:ext uri="{FF2B5EF4-FFF2-40B4-BE49-F238E27FC236}">
                  <a16:creationId xmlns:a16="http://schemas.microsoft.com/office/drawing/2014/main" id="{C4CBC885-059F-419B-B956-21607F3293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2454" y="4862130"/>
              <a:ext cx="1568847" cy="1568847"/>
            </a:xfrm>
            <a:prstGeom prst="rect">
              <a:avLst/>
            </a:prstGeom>
          </p:spPr>
        </p:pic>
      </p:grpSp>
      <p:pic>
        <p:nvPicPr>
          <p:cNvPr id="18" name="Picture 17" descr="A close up of a sign&#10;&#10;Description automatically generated">
            <a:extLst>
              <a:ext uri="{FF2B5EF4-FFF2-40B4-BE49-F238E27FC236}">
                <a16:creationId xmlns:a16="http://schemas.microsoft.com/office/drawing/2014/main" id="{62223032-594A-4531-B7DC-E994E9346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4095" y="5379007"/>
            <a:ext cx="2508295" cy="743199"/>
          </a:xfrm>
          <a:prstGeom prst="rect">
            <a:avLst/>
          </a:prstGeom>
        </p:spPr>
      </p:pic>
      <p:pic>
        <p:nvPicPr>
          <p:cNvPr id="19" name="Picture 4" descr="http://www.onlinemooring.com/portals/0/Images/om_requestdemo.png">
            <a:extLst>
              <a:ext uri="{FF2B5EF4-FFF2-40B4-BE49-F238E27FC236}">
                <a16:creationId xmlns:a16="http://schemas.microsoft.com/office/drawing/2014/main" id="{0474C6A0-2CC6-4965-8572-299724AE50A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75591" y="4323906"/>
            <a:ext cx="1167619" cy="116761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6E67471-CB25-4227-BA71-8BDF48A568C2}"/>
              </a:ext>
            </a:extLst>
          </p:cNvPr>
          <p:cNvSpPr txBox="1"/>
          <p:nvPr/>
        </p:nvSpPr>
        <p:spPr>
          <a:xfrm>
            <a:off x="8586101" y="5700704"/>
            <a:ext cx="3510961" cy="1015663"/>
          </a:xfrm>
          <a:prstGeom prst="rect">
            <a:avLst/>
          </a:prstGeom>
          <a:noFill/>
        </p:spPr>
        <p:txBody>
          <a:bodyPr wrap="none" rtlCol="0">
            <a:spAutoFit/>
          </a:bodyPr>
          <a:lstStyle/>
          <a:p>
            <a:r>
              <a:rPr lang="en-US" sz="2000" b="1" dirty="0">
                <a:solidFill>
                  <a:schemeClr val="bg1"/>
                </a:solidFill>
              </a:rPr>
              <a:t>Kimberly Small</a:t>
            </a:r>
          </a:p>
          <a:p>
            <a:r>
              <a:rPr lang="en-US" sz="2000" b="1" dirty="0">
                <a:solidFill>
                  <a:schemeClr val="bg1"/>
                </a:solidFill>
              </a:rPr>
              <a:t>RadixBay Salesforce Consultant</a:t>
            </a:r>
          </a:p>
          <a:p>
            <a:r>
              <a:rPr lang="en-US" sz="2000" b="1" dirty="0">
                <a:solidFill>
                  <a:schemeClr val="bg1"/>
                </a:solidFill>
              </a:rPr>
              <a:t>www.radixbay.com</a:t>
            </a:r>
          </a:p>
        </p:txBody>
      </p:sp>
    </p:spTree>
    <p:extLst>
      <p:ext uri="{BB962C8B-B14F-4D97-AF65-F5344CB8AC3E}">
        <p14:creationId xmlns:p14="http://schemas.microsoft.com/office/powerpoint/2010/main" val="3197436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Data Transformation</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13" name="Content Placeholder 12">
            <a:extLst>
              <a:ext uri="{FF2B5EF4-FFF2-40B4-BE49-F238E27FC236}">
                <a16:creationId xmlns:a16="http://schemas.microsoft.com/office/drawing/2014/main" id="{A557C14C-25FA-4264-97A4-2DD13083ADF0}"/>
              </a:ext>
            </a:extLst>
          </p:cNvPr>
          <p:cNvSpPr>
            <a:spLocks noGrp="1"/>
          </p:cNvSpPr>
          <p:nvPr>
            <p:ph idx="1"/>
          </p:nvPr>
        </p:nvSpPr>
        <p:spPr>
          <a:xfrm>
            <a:off x="1405318" y="1463040"/>
            <a:ext cx="10058400" cy="3931920"/>
          </a:xfrm>
        </p:spPr>
        <p:txBody>
          <a:bodyPr/>
          <a:lstStyle/>
          <a:p>
            <a:r>
              <a:rPr lang="en-US" dirty="0"/>
              <a:t>Use analysis and client requirements to transform data</a:t>
            </a:r>
          </a:p>
          <a:p>
            <a:r>
              <a:rPr lang="en-US" dirty="0"/>
              <a:t>Possible Transformations:</a:t>
            </a:r>
          </a:p>
          <a:p>
            <a:pPr lvl="1"/>
            <a:r>
              <a:rPr lang="en-US" dirty="0"/>
              <a:t>Update Record Types</a:t>
            </a:r>
          </a:p>
          <a:p>
            <a:pPr lvl="1"/>
            <a:r>
              <a:rPr lang="en-US" dirty="0"/>
              <a:t>Update Files</a:t>
            </a:r>
          </a:p>
          <a:p>
            <a:pPr lvl="1"/>
            <a:r>
              <a:rPr lang="en-US" dirty="0"/>
              <a:t>Clean Email Addresses</a:t>
            </a:r>
          </a:p>
          <a:p>
            <a:pPr lvl="1"/>
            <a:r>
              <a:rPr lang="en-US" dirty="0"/>
              <a:t>Fix Dates </a:t>
            </a:r>
          </a:p>
          <a:p>
            <a:pPr lvl="1"/>
            <a:endParaRPr lang="en-US" dirty="0"/>
          </a:p>
        </p:txBody>
      </p:sp>
      <p:pic>
        <p:nvPicPr>
          <p:cNvPr id="14" name="Picture 13">
            <a:extLst>
              <a:ext uri="{FF2B5EF4-FFF2-40B4-BE49-F238E27FC236}">
                <a16:creationId xmlns:a16="http://schemas.microsoft.com/office/drawing/2014/main" id="{E47B25D1-9232-4BEC-A225-8B5607F84670}"/>
              </a:ext>
            </a:extLst>
          </p:cNvPr>
          <p:cNvPicPr>
            <a:picLocks noChangeAspect="1"/>
          </p:cNvPicPr>
          <p:nvPr/>
        </p:nvPicPr>
        <p:blipFill>
          <a:blip r:embed="rId3"/>
          <a:srcRect/>
          <a:stretch/>
        </p:blipFill>
        <p:spPr>
          <a:xfrm>
            <a:off x="7796420" y="2365516"/>
            <a:ext cx="3938439" cy="1564826"/>
          </a:xfrm>
          <a:prstGeom prst="rect">
            <a:avLst/>
          </a:prstGeom>
          <a:ln>
            <a:solidFill>
              <a:schemeClr val="accent1"/>
            </a:solidFill>
          </a:ln>
        </p:spPr>
      </p:pic>
      <p:sp>
        <p:nvSpPr>
          <p:cNvPr id="15" name="TextBox 14">
            <a:extLst>
              <a:ext uri="{FF2B5EF4-FFF2-40B4-BE49-F238E27FC236}">
                <a16:creationId xmlns:a16="http://schemas.microsoft.com/office/drawing/2014/main" id="{7812A0FC-23BC-4216-AA0D-4884875DC063}"/>
              </a:ext>
            </a:extLst>
          </p:cNvPr>
          <p:cNvSpPr txBox="1"/>
          <p:nvPr/>
        </p:nvSpPr>
        <p:spPr>
          <a:xfrm>
            <a:off x="6075392" y="3343952"/>
            <a:ext cx="1389803" cy="523220"/>
          </a:xfrm>
          <a:prstGeom prst="rect">
            <a:avLst/>
          </a:prstGeom>
          <a:noFill/>
        </p:spPr>
        <p:txBody>
          <a:bodyPr wrap="square" rtlCol="0">
            <a:spAutoFit/>
          </a:bodyPr>
          <a:lstStyle>
            <a:defPPr>
              <a:defRPr lang="en-US"/>
            </a:defPPr>
            <a:lvl1pPr algn="r">
              <a:defRPr sz="1400" b="1">
                <a:solidFill>
                  <a:srgbClr val="125CB5"/>
                </a:solidFill>
              </a:defRPr>
            </a:lvl1pPr>
          </a:lstStyle>
          <a:p>
            <a:r>
              <a:rPr lang="en-US" dirty="0">
                <a:solidFill>
                  <a:srgbClr val="1CADE5"/>
                </a:solidFill>
              </a:rPr>
              <a:t>Format after File Update</a:t>
            </a:r>
          </a:p>
        </p:txBody>
      </p:sp>
      <p:sp>
        <p:nvSpPr>
          <p:cNvPr id="16" name="TextBox 15">
            <a:extLst>
              <a:ext uri="{FF2B5EF4-FFF2-40B4-BE49-F238E27FC236}">
                <a16:creationId xmlns:a16="http://schemas.microsoft.com/office/drawing/2014/main" id="{0834C01B-823A-4891-8EA4-65AE7BE2BAFB}"/>
              </a:ext>
            </a:extLst>
          </p:cNvPr>
          <p:cNvSpPr txBox="1"/>
          <p:nvPr/>
        </p:nvSpPr>
        <p:spPr>
          <a:xfrm>
            <a:off x="5463257" y="2624709"/>
            <a:ext cx="2027573" cy="523220"/>
          </a:xfrm>
          <a:prstGeom prst="rect">
            <a:avLst/>
          </a:prstGeom>
          <a:noFill/>
        </p:spPr>
        <p:txBody>
          <a:bodyPr wrap="square" rtlCol="0">
            <a:spAutoFit/>
          </a:bodyPr>
          <a:lstStyle/>
          <a:p>
            <a:pPr algn="r"/>
            <a:r>
              <a:rPr lang="en-US" sz="1400" b="1" dirty="0">
                <a:solidFill>
                  <a:srgbClr val="1CADE5"/>
                </a:solidFill>
              </a:rPr>
              <a:t>Format after client exports Content</a:t>
            </a:r>
          </a:p>
        </p:txBody>
      </p:sp>
      <p:cxnSp>
        <p:nvCxnSpPr>
          <p:cNvPr id="19" name="Straight Arrow Connector 18">
            <a:extLst>
              <a:ext uri="{FF2B5EF4-FFF2-40B4-BE49-F238E27FC236}">
                <a16:creationId xmlns:a16="http://schemas.microsoft.com/office/drawing/2014/main" id="{29EE1BFA-34E3-4981-B2CF-BC47E2F5D41D}"/>
              </a:ext>
            </a:extLst>
          </p:cNvPr>
          <p:cNvCxnSpPr>
            <a:cxnSpLocks/>
          </p:cNvCxnSpPr>
          <p:nvPr/>
        </p:nvCxnSpPr>
        <p:spPr>
          <a:xfrm>
            <a:off x="4473808" y="5515724"/>
            <a:ext cx="405248"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Table 19">
            <a:extLst>
              <a:ext uri="{FF2B5EF4-FFF2-40B4-BE49-F238E27FC236}">
                <a16:creationId xmlns:a16="http://schemas.microsoft.com/office/drawing/2014/main" id="{43029A44-960F-42EB-87B6-1D660185649F}"/>
              </a:ext>
            </a:extLst>
          </p:cNvPr>
          <p:cNvGraphicFramePr>
            <a:graphicFrameLocks noGrp="1"/>
          </p:cNvGraphicFramePr>
          <p:nvPr>
            <p:extLst>
              <p:ext uri="{D42A27DB-BD31-4B8C-83A1-F6EECF244321}">
                <p14:modId xmlns:p14="http://schemas.microsoft.com/office/powerpoint/2010/main" val="3923578136"/>
              </p:ext>
            </p:extLst>
          </p:nvPr>
        </p:nvGraphicFramePr>
        <p:xfrm>
          <a:off x="4919696" y="4700040"/>
          <a:ext cx="2328706" cy="1303375"/>
        </p:xfrm>
        <a:graphic>
          <a:graphicData uri="http://schemas.openxmlformats.org/drawingml/2006/table">
            <a:tbl>
              <a:tblPr firstRow="1" bandRow="1">
                <a:tableStyleId>{5940675A-B579-460E-94D1-54222C63F5DA}</a:tableStyleId>
              </a:tblPr>
              <a:tblGrid>
                <a:gridCol w="481135">
                  <a:extLst>
                    <a:ext uri="{9D8B030D-6E8A-4147-A177-3AD203B41FA5}">
                      <a16:colId xmlns:a16="http://schemas.microsoft.com/office/drawing/2014/main" val="3406087766"/>
                    </a:ext>
                  </a:extLst>
                </a:gridCol>
                <a:gridCol w="1847571">
                  <a:extLst>
                    <a:ext uri="{9D8B030D-6E8A-4147-A177-3AD203B41FA5}">
                      <a16:colId xmlns:a16="http://schemas.microsoft.com/office/drawing/2014/main" val="3060522847"/>
                    </a:ext>
                  </a:extLst>
                </a:gridCol>
              </a:tblGrid>
              <a:tr h="244230">
                <a:tc>
                  <a:txBody>
                    <a:bodyPr/>
                    <a:lstStyle/>
                    <a:p>
                      <a:endParaRPr lang="en-US" sz="1400" dirty="0"/>
                    </a:p>
                  </a:txBody>
                  <a:tcPr>
                    <a:lnL w="12700" cmpd="sng">
                      <a:noFill/>
                    </a:lnL>
                    <a:lnT w="12700" cmpd="sng">
                      <a:noFill/>
                    </a:lnT>
                  </a:tcPr>
                </a:tc>
                <a:tc>
                  <a:txBody>
                    <a:bodyPr/>
                    <a:lstStyle/>
                    <a:p>
                      <a:pPr algn="ctr"/>
                      <a:r>
                        <a:rPr lang="en-US" sz="1400" b="1" dirty="0">
                          <a:solidFill>
                            <a:schemeClr val="bg1"/>
                          </a:solidFill>
                        </a:rPr>
                        <a:t>Email</a:t>
                      </a:r>
                    </a:p>
                  </a:txBody>
                  <a:tcPr>
                    <a:solidFill>
                      <a:srgbClr val="1CADE5"/>
                    </a:solidFill>
                  </a:tcPr>
                </a:tc>
                <a:extLst>
                  <a:ext uri="{0D108BD9-81ED-4DB2-BD59-A6C34878D82A}">
                    <a16:rowId xmlns:a16="http://schemas.microsoft.com/office/drawing/2014/main" val="3073804876"/>
                  </a:ext>
                </a:extLst>
              </a:tr>
              <a:tr h="320514">
                <a:tc>
                  <a:txBody>
                    <a:bodyPr/>
                    <a:lstStyle/>
                    <a:p>
                      <a:pPr algn="ctr"/>
                      <a:r>
                        <a:rPr lang="en-US" sz="1400" dirty="0"/>
                        <a:t>0</a:t>
                      </a:r>
                    </a:p>
                  </a:txBody>
                  <a:tcPr>
                    <a:solidFill>
                      <a:schemeClr val="bg1">
                        <a:lumMod val="85000"/>
                      </a:schemeClr>
                    </a:solidFill>
                  </a:tcPr>
                </a:tc>
                <a:tc>
                  <a:txBody>
                    <a:bodyPr/>
                    <a:lstStyle/>
                    <a:p>
                      <a:pPr algn="ctr"/>
                      <a:r>
                        <a:rPr lang="en-US" sz="1400" dirty="0"/>
                        <a:t>j.doe@test.com</a:t>
                      </a:r>
                    </a:p>
                  </a:txBody>
                  <a:tcPr/>
                </a:tc>
                <a:extLst>
                  <a:ext uri="{0D108BD9-81ED-4DB2-BD59-A6C34878D82A}">
                    <a16:rowId xmlns:a16="http://schemas.microsoft.com/office/drawing/2014/main" val="995428768"/>
                  </a:ext>
                </a:extLst>
              </a:tr>
              <a:tr h="320514">
                <a:tc>
                  <a:txBody>
                    <a:bodyPr/>
                    <a:lstStyle/>
                    <a:p>
                      <a:pPr algn="ctr"/>
                      <a:r>
                        <a:rPr lang="en-US" sz="1400" dirty="0"/>
                        <a:t>1</a:t>
                      </a:r>
                    </a:p>
                  </a:txBody>
                  <a:tcPr>
                    <a:solidFill>
                      <a:schemeClr val="bg1">
                        <a:lumMod val="85000"/>
                      </a:schemeClr>
                    </a:solidFill>
                  </a:tcPr>
                </a:tc>
                <a:tc>
                  <a:txBody>
                    <a:bodyPr/>
                    <a:lstStyle/>
                    <a:p>
                      <a:pPr algn="ctr"/>
                      <a:r>
                        <a:rPr lang="en-US" sz="1400" dirty="0"/>
                        <a:t>t.smith@test.com</a:t>
                      </a:r>
                    </a:p>
                  </a:txBody>
                  <a:tcPr/>
                </a:tc>
                <a:extLst>
                  <a:ext uri="{0D108BD9-81ED-4DB2-BD59-A6C34878D82A}">
                    <a16:rowId xmlns:a16="http://schemas.microsoft.com/office/drawing/2014/main" val="1904948487"/>
                  </a:ext>
                </a:extLst>
              </a:tr>
              <a:tr h="357547">
                <a:tc>
                  <a:txBody>
                    <a:bodyPr/>
                    <a:lstStyle/>
                    <a:p>
                      <a:pPr algn="ctr"/>
                      <a:r>
                        <a:rPr lang="en-US" sz="1400" dirty="0"/>
                        <a:t>2</a:t>
                      </a:r>
                    </a:p>
                  </a:txBody>
                  <a:tcPr>
                    <a:solidFill>
                      <a:schemeClr val="bg1">
                        <a:lumMod val="85000"/>
                      </a:schemeClr>
                    </a:solidFill>
                  </a:tcPr>
                </a:tc>
                <a:tc>
                  <a:txBody>
                    <a:bodyPr/>
                    <a:lstStyle/>
                    <a:p>
                      <a:pPr algn="ctr"/>
                      <a:r>
                        <a:rPr lang="en-US" sz="1400" dirty="0"/>
                        <a:t>p.wong@test.com</a:t>
                      </a:r>
                    </a:p>
                  </a:txBody>
                  <a:tcPr/>
                </a:tc>
                <a:extLst>
                  <a:ext uri="{0D108BD9-81ED-4DB2-BD59-A6C34878D82A}">
                    <a16:rowId xmlns:a16="http://schemas.microsoft.com/office/drawing/2014/main" val="1765748462"/>
                  </a:ext>
                </a:extLst>
              </a:tr>
            </a:tbl>
          </a:graphicData>
        </a:graphic>
      </p:graphicFrame>
      <p:graphicFrame>
        <p:nvGraphicFramePr>
          <p:cNvPr id="21" name="Table 20">
            <a:extLst>
              <a:ext uri="{FF2B5EF4-FFF2-40B4-BE49-F238E27FC236}">
                <a16:creationId xmlns:a16="http://schemas.microsoft.com/office/drawing/2014/main" id="{9DC04CE8-82FD-4152-8D83-D40FC490CBBE}"/>
              </a:ext>
            </a:extLst>
          </p:cNvPr>
          <p:cNvGraphicFramePr>
            <a:graphicFrameLocks noGrp="1"/>
          </p:cNvGraphicFramePr>
          <p:nvPr>
            <p:extLst>
              <p:ext uri="{D42A27DB-BD31-4B8C-83A1-F6EECF244321}">
                <p14:modId xmlns:p14="http://schemas.microsoft.com/office/powerpoint/2010/main" val="1853851718"/>
              </p:ext>
            </p:extLst>
          </p:nvPr>
        </p:nvGraphicFramePr>
        <p:xfrm>
          <a:off x="1531353" y="4716473"/>
          <a:ext cx="2850719" cy="1303375"/>
        </p:xfrm>
        <a:graphic>
          <a:graphicData uri="http://schemas.openxmlformats.org/drawingml/2006/table">
            <a:tbl>
              <a:tblPr firstRow="1" bandRow="1">
                <a:tableStyleId>{5940675A-B579-460E-94D1-54222C63F5DA}</a:tableStyleId>
              </a:tblPr>
              <a:tblGrid>
                <a:gridCol w="468037">
                  <a:extLst>
                    <a:ext uri="{9D8B030D-6E8A-4147-A177-3AD203B41FA5}">
                      <a16:colId xmlns:a16="http://schemas.microsoft.com/office/drawing/2014/main" val="3406087766"/>
                    </a:ext>
                  </a:extLst>
                </a:gridCol>
                <a:gridCol w="2382682">
                  <a:extLst>
                    <a:ext uri="{9D8B030D-6E8A-4147-A177-3AD203B41FA5}">
                      <a16:colId xmlns:a16="http://schemas.microsoft.com/office/drawing/2014/main" val="3060522847"/>
                    </a:ext>
                  </a:extLst>
                </a:gridCol>
              </a:tblGrid>
              <a:tr h="299649">
                <a:tc>
                  <a:txBody>
                    <a:bodyPr/>
                    <a:lstStyle/>
                    <a:p>
                      <a:endParaRPr lang="en-US" sz="1400" dirty="0"/>
                    </a:p>
                  </a:txBody>
                  <a:tcPr>
                    <a:lnL w="12700" cmpd="sng">
                      <a:noFill/>
                    </a:lnL>
                    <a:lnT w="12700" cmpd="sng">
                      <a:noFill/>
                    </a:lnT>
                  </a:tcPr>
                </a:tc>
                <a:tc>
                  <a:txBody>
                    <a:bodyPr/>
                    <a:lstStyle/>
                    <a:p>
                      <a:pPr algn="ctr"/>
                      <a:r>
                        <a:rPr lang="en-US" sz="1400" b="1" dirty="0">
                          <a:solidFill>
                            <a:schemeClr val="bg1"/>
                          </a:solidFill>
                        </a:rPr>
                        <a:t>Email</a:t>
                      </a:r>
                    </a:p>
                  </a:txBody>
                  <a:tcPr>
                    <a:solidFill>
                      <a:srgbClr val="1CADE5"/>
                    </a:solidFill>
                  </a:tcPr>
                </a:tc>
                <a:extLst>
                  <a:ext uri="{0D108BD9-81ED-4DB2-BD59-A6C34878D82A}">
                    <a16:rowId xmlns:a16="http://schemas.microsoft.com/office/drawing/2014/main" val="3073804876"/>
                  </a:ext>
                </a:extLst>
              </a:tr>
              <a:tr h="320514">
                <a:tc>
                  <a:txBody>
                    <a:bodyPr/>
                    <a:lstStyle/>
                    <a:p>
                      <a:pPr algn="ctr"/>
                      <a:r>
                        <a:rPr lang="en-US" sz="1400" dirty="0"/>
                        <a:t>0</a:t>
                      </a:r>
                    </a:p>
                  </a:txBody>
                  <a:tcPr>
                    <a:solidFill>
                      <a:schemeClr val="bg1">
                        <a:lumMod val="85000"/>
                      </a:schemeClr>
                    </a:solidFill>
                  </a:tcPr>
                </a:tc>
                <a:tc>
                  <a:txBody>
                    <a:bodyPr/>
                    <a:lstStyle/>
                    <a:p>
                      <a:pPr algn="ctr"/>
                      <a:r>
                        <a:rPr lang="en-US" sz="1400" dirty="0"/>
                        <a:t>&lt;j.doe@test.com&gt;</a:t>
                      </a:r>
                    </a:p>
                  </a:txBody>
                  <a:tcPr/>
                </a:tc>
                <a:extLst>
                  <a:ext uri="{0D108BD9-81ED-4DB2-BD59-A6C34878D82A}">
                    <a16:rowId xmlns:a16="http://schemas.microsoft.com/office/drawing/2014/main" val="995428768"/>
                  </a:ext>
                </a:extLst>
              </a:tr>
              <a:tr h="320514">
                <a:tc>
                  <a:txBody>
                    <a:bodyPr/>
                    <a:lstStyle/>
                    <a:p>
                      <a:pPr algn="ctr"/>
                      <a:r>
                        <a:rPr lang="en-US" sz="1400" dirty="0"/>
                        <a:t>1</a:t>
                      </a:r>
                    </a:p>
                  </a:txBody>
                  <a:tcPr>
                    <a:solidFill>
                      <a:schemeClr val="bg1">
                        <a:lumMod val="85000"/>
                      </a:schemeClr>
                    </a:solidFill>
                  </a:tcPr>
                </a:tc>
                <a:tc>
                  <a:txBody>
                    <a:bodyPr/>
                    <a:lstStyle/>
                    <a:p>
                      <a:pPr algn="ctr"/>
                      <a:r>
                        <a:rPr lang="en-US" sz="1400" dirty="0"/>
                        <a:t>mailto:t.smith@test.com</a:t>
                      </a:r>
                    </a:p>
                  </a:txBody>
                  <a:tcPr/>
                </a:tc>
                <a:extLst>
                  <a:ext uri="{0D108BD9-81ED-4DB2-BD59-A6C34878D82A}">
                    <a16:rowId xmlns:a16="http://schemas.microsoft.com/office/drawing/2014/main" val="1904948487"/>
                  </a:ext>
                </a:extLst>
              </a:tr>
              <a:tr h="357547">
                <a:tc>
                  <a:txBody>
                    <a:bodyPr/>
                    <a:lstStyle/>
                    <a:p>
                      <a:pPr algn="ctr"/>
                      <a:r>
                        <a:rPr lang="en-US" sz="1400" dirty="0"/>
                        <a:t>2</a:t>
                      </a:r>
                    </a:p>
                  </a:txBody>
                  <a:tcPr>
                    <a:solidFill>
                      <a:schemeClr val="bg1">
                        <a:lumMod val="85000"/>
                      </a:schemeClr>
                    </a:solidFill>
                  </a:tcPr>
                </a:tc>
                <a:tc>
                  <a:txBody>
                    <a:bodyPr/>
                    <a:lstStyle/>
                    <a:p>
                      <a:pPr algn="ctr"/>
                      <a:r>
                        <a:rPr lang="en-US" sz="1400" dirty="0"/>
                        <a:t>p.wong@test_com</a:t>
                      </a:r>
                    </a:p>
                  </a:txBody>
                  <a:tcPr/>
                </a:tc>
                <a:extLst>
                  <a:ext uri="{0D108BD9-81ED-4DB2-BD59-A6C34878D82A}">
                    <a16:rowId xmlns:a16="http://schemas.microsoft.com/office/drawing/2014/main" val="1765748462"/>
                  </a:ext>
                </a:extLst>
              </a:tr>
            </a:tbl>
          </a:graphicData>
        </a:graphic>
      </p:graphicFrame>
      <p:cxnSp>
        <p:nvCxnSpPr>
          <p:cNvPr id="27" name="Straight Arrow Connector 26">
            <a:extLst>
              <a:ext uri="{FF2B5EF4-FFF2-40B4-BE49-F238E27FC236}">
                <a16:creationId xmlns:a16="http://schemas.microsoft.com/office/drawing/2014/main" id="{5AF99845-4695-43E6-8D3F-8C962D557CDE}"/>
              </a:ext>
            </a:extLst>
          </p:cNvPr>
          <p:cNvCxnSpPr>
            <a:cxnSpLocks/>
          </p:cNvCxnSpPr>
          <p:nvPr/>
        </p:nvCxnSpPr>
        <p:spPr>
          <a:xfrm>
            <a:off x="7490830" y="2886319"/>
            <a:ext cx="405248" cy="0"/>
          </a:xfrm>
          <a:prstGeom prst="straightConnector1">
            <a:avLst/>
          </a:prstGeom>
          <a:ln w="60325">
            <a:solidFill>
              <a:srgbClr val="1CADE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CD9CBE2-A17D-4115-A5B1-FFE3BF526FCA}"/>
              </a:ext>
            </a:extLst>
          </p:cNvPr>
          <p:cNvCxnSpPr>
            <a:cxnSpLocks/>
          </p:cNvCxnSpPr>
          <p:nvPr/>
        </p:nvCxnSpPr>
        <p:spPr>
          <a:xfrm>
            <a:off x="7505868" y="3605562"/>
            <a:ext cx="405248" cy="0"/>
          </a:xfrm>
          <a:prstGeom prst="straightConnector1">
            <a:avLst/>
          </a:prstGeom>
          <a:ln w="60325">
            <a:solidFill>
              <a:srgbClr val="1CADE5"/>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9FB56CB-5CD3-4B4F-A47F-2DD4A0B9AA28}"/>
              </a:ext>
            </a:extLst>
          </p:cNvPr>
          <p:cNvGrpSpPr/>
          <p:nvPr/>
        </p:nvGrpSpPr>
        <p:grpSpPr>
          <a:xfrm>
            <a:off x="10956884" y="114363"/>
            <a:ext cx="1064100" cy="345690"/>
            <a:chOff x="902001" y="411944"/>
            <a:chExt cx="3363944" cy="1092831"/>
          </a:xfrm>
        </p:grpSpPr>
        <p:sp>
          <p:nvSpPr>
            <p:cNvPr id="18" name="Oval 17">
              <a:extLst>
                <a:ext uri="{FF2B5EF4-FFF2-40B4-BE49-F238E27FC236}">
                  <a16:creationId xmlns:a16="http://schemas.microsoft.com/office/drawing/2014/main" id="{0D2AC1C9-AA9B-4AF3-BB9B-545C1CABAA61}"/>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 descr="http://www.radixbay.com/home/wp-content/uploads/2014/06/Radixbay_r_cc1.png">
              <a:extLst>
                <a:ext uri="{FF2B5EF4-FFF2-40B4-BE49-F238E27FC236}">
                  <a16:creationId xmlns:a16="http://schemas.microsoft.com/office/drawing/2014/main" id="{D3E63D9D-927D-4974-A943-BB7E58CAC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940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Order of Migration</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graphicFrame>
        <p:nvGraphicFramePr>
          <p:cNvPr id="18" name="Content Placeholder 3">
            <a:extLst>
              <a:ext uri="{FF2B5EF4-FFF2-40B4-BE49-F238E27FC236}">
                <a16:creationId xmlns:a16="http://schemas.microsoft.com/office/drawing/2014/main" id="{6FBFCC0E-74C4-42E6-9D39-99EFE483F661}"/>
              </a:ext>
            </a:extLst>
          </p:cNvPr>
          <p:cNvGraphicFramePr>
            <a:graphicFrameLocks/>
          </p:cNvGraphicFramePr>
          <p:nvPr>
            <p:extLst>
              <p:ext uri="{D42A27DB-BD31-4B8C-83A1-F6EECF244321}">
                <p14:modId xmlns:p14="http://schemas.microsoft.com/office/powerpoint/2010/main" val="1329314306"/>
              </p:ext>
            </p:extLst>
          </p:nvPr>
        </p:nvGraphicFramePr>
        <p:xfrm>
          <a:off x="1978864" y="2219120"/>
          <a:ext cx="8291421" cy="3351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C6FF8CA-41D1-4416-B2A6-E2DA97871801}"/>
              </a:ext>
            </a:extLst>
          </p:cNvPr>
          <p:cNvGrpSpPr/>
          <p:nvPr/>
        </p:nvGrpSpPr>
        <p:grpSpPr>
          <a:xfrm>
            <a:off x="10956884" y="134683"/>
            <a:ext cx="1064100" cy="345690"/>
            <a:chOff x="902001" y="411944"/>
            <a:chExt cx="3363944" cy="1092831"/>
          </a:xfrm>
        </p:grpSpPr>
        <p:sp>
          <p:nvSpPr>
            <p:cNvPr id="6" name="Oval 5">
              <a:extLst>
                <a:ext uri="{FF2B5EF4-FFF2-40B4-BE49-F238E27FC236}">
                  <a16:creationId xmlns:a16="http://schemas.microsoft.com/office/drawing/2014/main" id="{4C7B21E3-F869-4B97-A892-BD0A155B0437}"/>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http://www.radixbay.com/home/wp-content/uploads/2014/06/Radixbay_r_cc1.png">
              <a:extLst>
                <a:ext uri="{FF2B5EF4-FFF2-40B4-BE49-F238E27FC236}">
                  <a16:creationId xmlns:a16="http://schemas.microsoft.com/office/drawing/2014/main" id="{3221A909-C3A1-45F4-8A2B-5631958DB9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606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Demo</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pic>
        <p:nvPicPr>
          <p:cNvPr id="5" name="Picture 4" descr="http://www.onlinemooring.com/portals/0/Images/om_requestdemo.png">
            <a:extLst>
              <a:ext uri="{FF2B5EF4-FFF2-40B4-BE49-F238E27FC236}">
                <a16:creationId xmlns:a16="http://schemas.microsoft.com/office/drawing/2014/main" id="{75C76DBC-6460-4502-8D68-2908BB5432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3383" y="1709173"/>
            <a:ext cx="3925234" cy="39252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090522B-BAAE-4043-A044-2828E28EEA8A}"/>
              </a:ext>
            </a:extLst>
          </p:cNvPr>
          <p:cNvGrpSpPr/>
          <p:nvPr/>
        </p:nvGrpSpPr>
        <p:grpSpPr>
          <a:xfrm>
            <a:off x="10956884" y="114363"/>
            <a:ext cx="1064100" cy="345690"/>
            <a:chOff x="902001" y="411944"/>
            <a:chExt cx="3363944" cy="1092831"/>
          </a:xfrm>
        </p:grpSpPr>
        <p:sp>
          <p:nvSpPr>
            <p:cNvPr id="7" name="Oval 6">
              <a:extLst>
                <a:ext uri="{FF2B5EF4-FFF2-40B4-BE49-F238E27FC236}">
                  <a16:creationId xmlns:a16="http://schemas.microsoft.com/office/drawing/2014/main" id="{F8634CDD-4D3E-4C3E-9537-E4B91F0785EB}"/>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http://www.radixbay.com/home/wp-content/uploads/2014/06/Radixbay_r_cc1.png">
              <a:extLst>
                <a:ext uri="{FF2B5EF4-FFF2-40B4-BE49-F238E27FC236}">
                  <a16:creationId xmlns:a16="http://schemas.microsoft.com/office/drawing/2014/main" id="{D4FFB3E2-4783-4B02-9D64-3A9F5E0E4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687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Pandas</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7" name="Content Placeholder 2">
            <a:extLst>
              <a:ext uri="{FF2B5EF4-FFF2-40B4-BE49-F238E27FC236}">
                <a16:creationId xmlns:a16="http://schemas.microsoft.com/office/drawing/2014/main" id="{AB4B85EE-A982-4DA0-9B08-A2D91EAB31FA}"/>
              </a:ext>
            </a:extLst>
          </p:cNvPr>
          <p:cNvSpPr>
            <a:spLocks noGrp="1"/>
          </p:cNvSpPr>
          <p:nvPr>
            <p:ph idx="1"/>
          </p:nvPr>
        </p:nvSpPr>
        <p:spPr>
          <a:xfrm>
            <a:off x="1159313" y="1558169"/>
            <a:ext cx="9695688" cy="2760726"/>
          </a:xfrm>
        </p:spPr>
        <p:txBody>
          <a:bodyPr>
            <a:normAutofit/>
          </a:bodyPr>
          <a:lstStyle/>
          <a:p>
            <a:r>
              <a:rPr lang="en-US" sz="2400" dirty="0"/>
              <a:t>Automate Data Analysis and Transformations</a:t>
            </a:r>
          </a:p>
          <a:p>
            <a:pPr lvl="1"/>
            <a:r>
              <a:rPr lang="en-US" b="1" dirty="0"/>
              <a:t>DataFrame: </a:t>
            </a:r>
            <a:r>
              <a:rPr lang="en-US" dirty="0"/>
              <a:t>Table</a:t>
            </a:r>
          </a:p>
          <a:p>
            <a:pPr lvl="1"/>
            <a:r>
              <a:rPr lang="en-US" b="1" dirty="0"/>
              <a:t>Series: </a:t>
            </a:r>
            <a:r>
              <a:rPr lang="en-US" dirty="0"/>
              <a:t>Column in Table</a:t>
            </a:r>
          </a:p>
          <a:p>
            <a:pPr lvl="1"/>
            <a:r>
              <a:rPr lang="en-US" b="1" dirty="0"/>
              <a:t>Dictionary: </a:t>
            </a:r>
            <a:r>
              <a:rPr lang="en-US" dirty="0"/>
              <a:t>Maps data values in key:value pairs</a:t>
            </a:r>
          </a:p>
          <a:p>
            <a:endParaRPr lang="en-US" dirty="0"/>
          </a:p>
          <a:p>
            <a:pPr marL="0" indent="0">
              <a:buNone/>
            </a:pPr>
            <a:endParaRPr lang="en-US" dirty="0"/>
          </a:p>
        </p:txBody>
      </p:sp>
      <p:grpSp>
        <p:nvGrpSpPr>
          <p:cNvPr id="18" name="Group 17">
            <a:extLst>
              <a:ext uri="{FF2B5EF4-FFF2-40B4-BE49-F238E27FC236}">
                <a16:creationId xmlns:a16="http://schemas.microsoft.com/office/drawing/2014/main" id="{B743E407-7E5A-4FBB-A687-15DDE658C3B9}"/>
              </a:ext>
            </a:extLst>
          </p:cNvPr>
          <p:cNvGrpSpPr/>
          <p:nvPr/>
        </p:nvGrpSpPr>
        <p:grpSpPr>
          <a:xfrm>
            <a:off x="10956884" y="114363"/>
            <a:ext cx="1064100" cy="345690"/>
            <a:chOff x="902001" y="411944"/>
            <a:chExt cx="3363944" cy="1092831"/>
          </a:xfrm>
        </p:grpSpPr>
        <p:sp>
          <p:nvSpPr>
            <p:cNvPr id="20" name="Oval 19">
              <a:extLst>
                <a:ext uri="{FF2B5EF4-FFF2-40B4-BE49-F238E27FC236}">
                  <a16:creationId xmlns:a16="http://schemas.microsoft.com/office/drawing/2014/main" id="{DBC01C3C-026D-419F-852A-BDEA988B500B}"/>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 descr="http://www.radixbay.com/home/wp-content/uploads/2014/06/Radixbay_r_cc1.png">
              <a:extLst>
                <a:ext uri="{FF2B5EF4-FFF2-40B4-BE49-F238E27FC236}">
                  <a16:creationId xmlns:a16="http://schemas.microsoft.com/office/drawing/2014/main" id="{47D5413C-78D6-4DF3-930E-1072E2EB1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4380727B-E6D7-4523-96A2-34051E1D42B7}"/>
              </a:ext>
            </a:extLst>
          </p:cNvPr>
          <p:cNvPicPr>
            <a:picLocks noChangeAspect="1"/>
          </p:cNvPicPr>
          <p:nvPr/>
        </p:nvPicPr>
        <p:blipFill>
          <a:blip r:embed="rId4"/>
          <a:stretch>
            <a:fillRect/>
          </a:stretch>
        </p:blipFill>
        <p:spPr>
          <a:xfrm>
            <a:off x="1625657" y="3477838"/>
            <a:ext cx="8763000" cy="2209800"/>
          </a:xfrm>
          <a:prstGeom prst="rect">
            <a:avLst/>
          </a:prstGeom>
        </p:spPr>
      </p:pic>
      <p:pic>
        <p:nvPicPr>
          <p:cNvPr id="5" name="Picture 4">
            <a:extLst>
              <a:ext uri="{FF2B5EF4-FFF2-40B4-BE49-F238E27FC236}">
                <a16:creationId xmlns:a16="http://schemas.microsoft.com/office/drawing/2014/main" id="{083C8058-275A-4A1A-9BE7-1876599DF1C7}"/>
              </a:ext>
            </a:extLst>
          </p:cNvPr>
          <p:cNvPicPr>
            <a:picLocks noChangeAspect="1"/>
          </p:cNvPicPr>
          <p:nvPr/>
        </p:nvPicPr>
        <p:blipFill>
          <a:blip r:embed="rId5"/>
          <a:stretch>
            <a:fillRect/>
          </a:stretch>
        </p:blipFill>
        <p:spPr>
          <a:xfrm>
            <a:off x="10690816" y="1127375"/>
            <a:ext cx="1123950" cy="1666875"/>
          </a:xfrm>
          <a:prstGeom prst="rect">
            <a:avLst/>
          </a:prstGeom>
        </p:spPr>
      </p:pic>
    </p:spTree>
    <p:extLst>
      <p:ext uri="{BB962C8B-B14F-4D97-AF65-F5344CB8AC3E}">
        <p14:creationId xmlns:p14="http://schemas.microsoft.com/office/powerpoint/2010/main" val="2524983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Pandas Functions/Attributes For Data Migrations </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cxnSp>
        <p:nvCxnSpPr>
          <p:cNvPr id="6" name="Straight Connector 5">
            <a:extLst>
              <a:ext uri="{FF2B5EF4-FFF2-40B4-BE49-F238E27FC236}">
                <a16:creationId xmlns:a16="http://schemas.microsoft.com/office/drawing/2014/main" id="{DC6B622E-88C2-467B-95D9-88B23B142E20}"/>
              </a:ext>
            </a:extLst>
          </p:cNvPr>
          <p:cNvCxnSpPr>
            <a:cxnSpLocks/>
          </p:cNvCxnSpPr>
          <p:nvPr/>
        </p:nvCxnSpPr>
        <p:spPr>
          <a:xfrm>
            <a:off x="5955619" y="2086555"/>
            <a:ext cx="0" cy="380202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172C3DE1-6219-476B-993D-82CE5E271036}"/>
              </a:ext>
            </a:extLst>
          </p:cNvPr>
          <p:cNvSpPr>
            <a:spLocks noGrp="1"/>
          </p:cNvSpPr>
          <p:nvPr>
            <p:ph idx="1"/>
          </p:nvPr>
        </p:nvSpPr>
        <p:spPr>
          <a:xfrm>
            <a:off x="543028" y="1903905"/>
            <a:ext cx="5198279" cy="4167329"/>
          </a:xfrm>
        </p:spPr>
        <p:txBody>
          <a:bodyPr>
            <a:noAutofit/>
          </a:bodyPr>
          <a:lstStyle/>
          <a:p>
            <a:pPr marL="0" indent="0">
              <a:lnSpc>
                <a:spcPct val="100000"/>
              </a:lnSpc>
              <a:buNone/>
            </a:pPr>
            <a:r>
              <a:rPr lang="en-US" sz="1800" b="1" dirty="0">
                <a:solidFill>
                  <a:srgbClr val="1CADE5"/>
                </a:solidFill>
              </a:rPr>
              <a:t>read_csv() </a:t>
            </a:r>
            <a:r>
              <a:rPr lang="en-US" sz="1800" b="1" dirty="0"/>
              <a:t>-</a:t>
            </a:r>
            <a:r>
              <a:rPr lang="en-US" sz="1800" b="1" dirty="0">
                <a:solidFill>
                  <a:srgbClr val="1CADE5"/>
                </a:solidFill>
              </a:rPr>
              <a:t> </a:t>
            </a:r>
            <a:r>
              <a:rPr lang="en-US" sz="1800" dirty="0"/>
              <a:t>Pulls data from CSV File into a dataframe</a:t>
            </a:r>
            <a:br>
              <a:rPr lang="en-US" sz="1800" dirty="0"/>
            </a:br>
            <a:endParaRPr lang="en-US" sz="1800" dirty="0"/>
          </a:p>
          <a:p>
            <a:pPr marL="0" indent="0">
              <a:lnSpc>
                <a:spcPct val="100000"/>
              </a:lnSpc>
              <a:buNone/>
            </a:pPr>
            <a:r>
              <a:rPr lang="en-US" sz="1800" b="1" dirty="0">
                <a:solidFill>
                  <a:srgbClr val="1CADE5"/>
                </a:solidFill>
              </a:rPr>
              <a:t>Shape </a:t>
            </a:r>
            <a:r>
              <a:rPr lang="en-US" sz="1800" b="1" dirty="0"/>
              <a:t>-</a:t>
            </a:r>
            <a:r>
              <a:rPr lang="en-US" sz="1800" b="1" dirty="0">
                <a:solidFill>
                  <a:srgbClr val="1CADE5"/>
                </a:solidFill>
              </a:rPr>
              <a:t> </a:t>
            </a:r>
            <a:r>
              <a:rPr lang="en-US" sz="1800" dirty="0"/>
              <a:t>Quickly retrieve the number of rows and columns in a dataframe</a:t>
            </a:r>
            <a:br>
              <a:rPr lang="en-US" sz="1800" dirty="0"/>
            </a:br>
            <a:br>
              <a:rPr lang="en-US" sz="1800" dirty="0"/>
            </a:br>
            <a:r>
              <a:rPr lang="en-US" sz="1800" b="1" dirty="0">
                <a:solidFill>
                  <a:srgbClr val="1CADE5"/>
                </a:solidFill>
              </a:rPr>
              <a:t>count() </a:t>
            </a:r>
            <a:r>
              <a:rPr lang="en-US" sz="1800" b="1" dirty="0"/>
              <a:t>-</a:t>
            </a:r>
            <a:r>
              <a:rPr lang="en-US" sz="1800" b="1" dirty="0">
                <a:solidFill>
                  <a:srgbClr val="1CADE5"/>
                </a:solidFill>
              </a:rPr>
              <a:t> </a:t>
            </a:r>
            <a:r>
              <a:rPr lang="en-US" sz="1800" dirty="0"/>
              <a:t>Returns the number of values in a column</a:t>
            </a:r>
            <a:br>
              <a:rPr lang="en-US" sz="1800" dirty="0"/>
            </a:br>
            <a:br>
              <a:rPr lang="en-US" sz="1800" dirty="0"/>
            </a:br>
            <a:r>
              <a:rPr lang="en-US" sz="1800" b="1" dirty="0">
                <a:solidFill>
                  <a:srgbClr val="1CADE5"/>
                </a:solidFill>
              </a:rPr>
              <a:t>nunique() </a:t>
            </a:r>
            <a:r>
              <a:rPr lang="en-US" sz="1800" b="1" dirty="0"/>
              <a:t>-</a:t>
            </a:r>
            <a:r>
              <a:rPr lang="en-US" sz="1800" b="1" dirty="0">
                <a:solidFill>
                  <a:srgbClr val="1CADE5"/>
                </a:solidFill>
              </a:rPr>
              <a:t> </a:t>
            </a:r>
            <a:r>
              <a:rPr lang="en-US" sz="1800" dirty="0"/>
              <a:t>Returns the unique number of values in a column</a:t>
            </a:r>
            <a:br>
              <a:rPr lang="en-US" sz="1800" dirty="0"/>
            </a:br>
            <a:br>
              <a:rPr lang="en-US" sz="1800" dirty="0"/>
            </a:br>
            <a:r>
              <a:rPr lang="en-US" sz="1800" b="1" dirty="0">
                <a:solidFill>
                  <a:srgbClr val="1CADE5"/>
                </a:solidFill>
              </a:rPr>
              <a:t>replace() </a:t>
            </a:r>
            <a:r>
              <a:rPr lang="en-US" sz="1800" b="1" dirty="0"/>
              <a:t>-</a:t>
            </a:r>
            <a:r>
              <a:rPr lang="en-US" sz="1800" b="1" dirty="0">
                <a:solidFill>
                  <a:srgbClr val="1CADE5"/>
                </a:solidFill>
              </a:rPr>
              <a:t> </a:t>
            </a:r>
            <a:r>
              <a:rPr lang="en-US" sz="1800" dirty="0"/>
              <a:t>Replaces values in a dataframe or series using a Dictionary</a:t>
            </a:r>
            <a:br>
              <a:rPr lang="en-US" sz="1800" dirty="0"/>
            </a:br>
            <a:br>
              <a:rPr lang="en-US" sz="1800" dirty="0"/>
            </a:br>
            <a:r>
              <a:rPr lang="en-US" sz="1800" b="1" dirty="0">
                <a:solidFill>
                  <a:srgbClr val="1CADE5"/>
                </a:solidFill>
              </a:rPr>
              <a:t>merge() </a:t>
            </a:r>
            <a:r>
              <a:rPr lang="en-US" sz="1800" b="1" dirty="0"/>
              <a:t>-</a:t>
            </a:r>
            <a:r>
              <a:rPr lang="en-US" sz="1800" b="1" dirty="0">
                <a:solidFill>
                  <a:srgbClr val="1CADE5"/>
                </a:solidFill>
              </a:rPr>
              <a:t> </a:t>
            </a:r>
            <a:r>
              <a:rPr lang="en-US" sz="1800" dirty="0"/>
              <a:t>Perform vlookup / join operations </a:t>
            </a:r>
          </a:p>
        </p:txBody>
      </p:sp>
      <p:sp>
        <p:nvSpPr>
          <p:cNvPr id="8" name="Content Placeholder 2">
            <a:extLst>
              <a:ext uri="{FF2B5EF4-FFF2-40B4-BE49-F238E27FC236}">
                <a16:creationId xmlns:a16="http://schemas.microsoft.com/office/drawing/2014/main" id="{A01BF6D2-F26D-4B45-9FFF-666DEB3DBBFF}"/>
              </a:ext>
            </a:extLst>
          </p:cNvPr>
          <p:cNvSpPr txBox="1">
            <a:spLocks/>
          </p:cNvSpPr>
          <p:nvPr/>
        </p:nvSpPr>
        <p:spPr>
          <a:xfrm>
            <a:off x="6356631" y="1914065"/>
            <a:ext cx="5600420" cy="4167329"/>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US" b="1" dirty="0">
                <a:solidFill>
                  <a:srgbClr val="1CADE5"/>
                </a:solidFill>
              </a:rPr>
              <a:t>apply()  </a:t>
            </a:r>
            <a:r>
              <a:rPr lang="en-US" b="1" dirty="0"/>
              <a:t>-</a:t>
            </a:r>
            <a:r>
              <a:rPr lang="en-US" b="1" dirty="0">
                <a:solidFill>
                  <a:srgbClr val="1CADE5"/>
                </a:solidFill>
              </a:rPr>
              <a:t> </a:t>
            </a:r>
            <a:r>
              <a:rPr lang="en-US" dirty="0"/>
              <a:t>Apply custom functions to a dataframe</a:t>
            </a:r>
            <a:br>
              <a:rPr lang="en-US" dirty="0"/>
            </a:br>
            <a:endParaRPr lang="en-US" dirty="0"/>
          </a:p>
          <a:p>
            <a:pPr marL="0" indent="0">
              <a:buNone/>
            </a:pPr>
            <a:r>
              <a:rPr lang="en-US" b="1" dirty="0">
                <a:solidFill>
                  <a:srgbClr val="1CADE5"/>
                </a:solidFill>
              </a:rPr>
              <a:t>rename() </a:t>
            </a:r>
            <a:r>
              <a:rPr lang="en-US" b="1" dirty="0"/>
              <a:t>-</a:t>
            </a:r>
            <a:r>
              <a:rPr lang="en-US" b="1" dirty="0">
                <a:solidFill>
                  <a:srgbClr val="1CADE5"/>
                </a:solidFill>
              </a:rPr>
              <a:t> </a:t>
            </a:r>
            <a:r>
              <a:rPr lang="en-US" dirty="0"/>
              <a:t>Rename columns in dataframe</a:t>
            </a:r>
            <a:br>
              <a:rPr lang="en-US" dirty="0"/>
            </a:br>
            <a:endParaRPr lang="en-US" dirty="0"/>
          </a:p>
          <a:p>
            <a:pPr marL="0" indent="0">
              <a:buNone/>
            </a:pPr>
            <a:r>
              <a:rPr lang="en-US" b="1" dirty="0">
                <a:solidFill>
                  <a:srgbClr val="1CADE5"/>
                </a:solidFill>
              </a:rPr>
              <a:t>drop() </a:t>
            </a:r>
            <a:r>
              <a:rPr lang="en-US" b="1" dirty="0"/>
              <a:t>-</a:t>
            </a:r>
            <a:r>
              <a:rPr lang="en-US" b="1" dirty="0">
                <a:solidFill>
                  <a:srgbClr val="1CADE5"/>
                </a:solidFill>
              </a:rPr>
              <a:t> </a:t>
            </a:r>
            <a:r>
              <a:rPr lang="en-US" dirty="0"/>
              <a:t>Drop columns in dataframe</a:t>
            </a:r>
            <a:br>
              <a:rPr lang="en-US" dirty="0"/>
            </a:br>
            <a:endParaRPr lang="en-US" dirty="0"/>
          </a:p>
          <a:p>
            <a:pPr marL="0" indent="0">
              <a:buNone/>
            </a:pPr>
            <a:r>
              <a:rPr lang="en-US" b="1" dirty="0">
                <a:solidFill>
                  <a:srgbClr val="1CADE5"/>
                </a:solidFill>
              </a:rPr>
              <a:t>dropna() </a:t>
            </a:r>
            <a:r>
              <a:rPr lang="en-US" b="1" dirty="0"/>
              <a:t>-</a:t>
            </a:r>
            <a:r>
              <a:rPr lang="en-US" b="1" dirty="0">
                <a:solidFill>
                  <a:srgbClr val="1CADE5"/>
                </a:solidFill>
              </a:rPr>
              <a:t> </a:t>
            </a:r>
            <a:r>
              <a:rPr lang="en-US" dirty="0"/>
              <a:t>Drop rows in a dataframe based on blank values in a column</a:t>
            </a:r>
            <a:br>
              <a:rPr lang="en-US" dirty="0"/>
            </a:br>
            <a:endParaRPr lang="en-US" dirty="0"/>
          </a:p>
          <a:p>
            <a:pPr marL="0" indent="0">
              <a:buNone/>
            </a:pPr>
            <a:r>
              <a:rPr lang="en-US" b="1" dirty="0">
                <a:solidFill>
                  <a:srgbClr val="1CADE5"/>
                </a:solidFill>
              </a:rPr>
              <a:t>filna() </a:t>
            </a:r>
            <a:r>
              <a:rPr lang="en-US" b="1" dirty="0"/>
              <a:t>-</a:t>
            </a:r>
            <a:r>
              <a:rPr lang="en-US" b="1" dirty="0">
                <a:solidFill>
                  <a:srgbClr val="1CADE5"/>
                </a:solidFill>
              </a:rPr>
              <a:t> </a:t>
            </a:r>
            <a:r>
              <a:rPr lang="en-US" dirty="0"/>
              <a:t>Fill blank values in a dataframe or series with a given value</a:t>
            </a:r>
            <a:br>
              <a:rPr lang="en-US" dirty="0"/>
            </a:br>
            <a:endParaRPr lang="en-US" dirty="0"/>
          </a:p>
          <a:p>
            <a:pPr marL="0" indent="0">
              <a:buNone/>
            </a:pPr>
            <a:r>
              <a:rPr lang="en-US" b="1" dirty="0">
                <a:solidFill>
                  <a:srgbClr val="1CADE5"/>
                </a:solidFill>
              </a:rPr>
              <a:t>concat() </a:t>
            </a:r>
            <a:r>
              <a:rPr lang="en-US" b="1" dirty="0"/>
              <a:t>-</a:t>
            </a:r>
            <a:r>
              <a:rPr lang="en-US" b="1" dirty="0">
                <a:solidFill>
                  <a:srgbClr val="1CADE5"/>
                </a:solidFill>
              </a:rPr>
              <a:t> </a:t>
            </a:r>
            <a:r>
              <a:rPr lang="en-US" dirty="0"/>
              <a:t>Combine multiple dataframes </a:t>
            </a:r>
            <a:endParaRPr lang="en-US" b="1" dirty="0">
              <a:solidFill>
                <a:srgbClr val="1CADE5"/>
              </a:solidFill>
            </a:endParaRPr>
          </a:p>
        </p:txBody>
      </p:sp>
      <p:grpSp>
        <p:nvGrpSpPr>
          <p:cNvPr id="9" name="Group 8">
            <a:extLst>
              <a:ext uri="{FF2B5EF4-FFF2-40B4-BE49-F238E27FC236}">
                <a16:creationId xmlns:a16="http://schemas.microsoft.com/office/drawing/2014/main" id="{BC2F9EC4-E6DE-4E13-8F00-76E0B487B270}"/>
              </a:ext>
            </a:extLst>
          </p:cNvPr>
          <p:cNvGrpSpPr/>
          <p:nvPr/>
        </p:nvGrpSpPr>
        <p:grpSpPr>
          <a:xfrm>
            <a:off x="10956884" y="114363"/>
            <a:ext cx="1064100" cy="345690"/>
            <a:chOff x="902001" y="411944"/>
            <a:chExt cx="3363944" cy="1092831"/>
          </a:xfrm>
        </p:grpSpPr>
        <p:sp>
          <p:nvSpPr>
            <p:cNvPr id="10" name="Oval 9">
              <a:extLst>
                <a:ext uri="{FF2B5EF4-FFF2-40B4-BE49-F238E27FC236}">
                  <a16:creationId xmlns:a16="http://schemas.microsoft.com/office/drawing/2014/main" id="{C28B3D31-311C-4C10-BBDF-F67FFD353B46}"/>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http://www.radixbay.com/home/wp-content/uploads/2014/06/Radixbay_r_cc1.png">
              <a:extLst>
                <a:ext uri="{FF2B5EF4-FFF2-40B4-BE49-F238E27FC236}">
                  <a16:creationId xmlns:a16="http://schemas.microsoft.com/office/drawing/2014/main" id="{9202F906-2D64-489F-855A-7E3A9E8CF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021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PYPYODBC</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7" name="Content Placeholder 2">
            <a:extLst>
              <a:ext uri="{FF2B5EF4-FFF2-40B4-BE49-F238E27FC236}">
                <a16:creationId xmlns:a16="http://schemas.microsoft.com/office/drawing/2014/main" id="{3EC9AB59-F59E-4844-ABB9-90A72675AD10}"/>
              </a:ext>
            </a:extLst>
          </p:cNvPr>
          <p:cNvSpPr>
            <a:spLocks noGrp="1"/>
          </p:cNvSpPr>
          <p:nvPr>
            <p:ph idx="1"/>
          </p:nvPr>
        </p:nvSpPr>
        <p:spPr>
          <a:xfrm>
            <a:off x="1218855" y="1901922"/>
            <a:ext cx="8509345" cy="1527078"/>
          </a:xfrm>
        </p:spPr>
        <p:txBody>
          <a:bodyPr>
            <a:normAutofit fontScale="85000" lnSpcReduction="10000"/>
          </a:bodyPr>
          <a:lstStyle/>
          <a:p>
            <a:r>
              <a:rPr lang="en-US" sz="2400" dirty="0"/>
              <a:t>Connect to MS Access DB</a:t>
            </a:r>
          </a:p>
          <a:p>
            <a:r>
              <a:rPr lang="en-US" sz="2400" dirty="0"/>
              <a:t>Query, insert, and delete MS Access data</a:t>
            </a:r>
          </a:p>
          <a:p>
            <a:r>
              <a:rPr lang="en-US" sz="2400" dirty="0"/>
              <a:t>Can be slow at times</a:t>
            </a:r>
          </a:p>
          <a:p>
            <a:pPr lvl="1"/>
            <a:r>
              <a:rPr lang="en-US" b="1" dirty="0"/>
              <a:t>Example: </a:t>
            </a:r>
            <a:r>
              <a:rPr lang="en-US" dirty="0"/>
              <a:t>30 minutes to load ~ 60,000 contact records into MS Access</a:t>
            </a:r>
          </a:p>
        </p:txBody>
      </p:sp>
      <p:grpSp>
        <p:nvGrpSpPr>
          <p:cNvPr id="9" name="Group 8">
            <a:extLst>
              <a:ext uri="{FF2B5EF4-FFF2-40B4-BE49-F238E27FC236}">
                <a16:creationId xmlns:a16="http://schemas.microsoft.com/office/drawing/2014/main" id="{8C35A8E4-0870-4EA4-91BA-3817880A75AD}"/>
              </a:ext>
            </a:extLst>
          </p:cNvPr>
          <p:cNvGrpSpPr/>
          <p:nvPr/>
        </p:nvGrpSpPr>
        <p:grpSpPr>
          <a:xfrm>
            <a:off x="10956884" y="114363"/>
            <a:ext cx="1064100" cy="345690"/>
            <a:chOff x="902001" y="411944"/>
            <a:chExt cx="3363944" cy="1092831"/>
          </a:xfrm>
        </p:grpSpPr>
        <p:sp>
          <p:nvSpPr>
            <p:cNvPr id="10" name="Oval 9">
              <a:extLst>
                <a:ext uri="{FF2B5EF4-FFF2-40B4-BE49-F238E27FC236}">
                  <a16:creationId xmlns:a16="http://schemas.microsoft.com/office/drawing/2014/main" id="{69E13807-4892-44E2-9A60-882B5BCE776B}"/>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descr="http://www.radixbay.com/home/wp-content/uploads/2014/06/Radixbay_r_cc1.png">
              <a:extLst>
                <a:ext uri="{FF2B5EF4-FFF2-40B4-BE49-F238E27FC236}">
                  <a16:creationId xmlns:a16="http://schemas.microsoft.com/office/drawing/2014/main" id="{860A3491-C3E3-4B29-A3DA-2157512CF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67C77721-B888-4260-ACB3-CC4C05576263}"/>
              </a:ext>
            </a:extLst>
          </p:cNvPr>
          <p:cNvPicPr>
            <a:picLocks noChangeAspect="1"/>
          </p:cNvPicPr>
          <p:nvPr/>
        </p:nvPicPr>
        <p:blipFill>
          <a:blip r:embed="rId4"/>
          <a:stretch>
            <a:fillRect/>
          </a:stretch>
        </p:blipFill>
        <p:spPr>
          <a:xfrm>
            <a:off x="8982075" y="3950773"/>
            <a:ext cx="3209925" cy="2714625"/>
          </a:xfrm>
          <a:prstGeom prst="rect">
            <a:avLst/>
          </a:prstGeom>
        </p:spPr>
      </p:pic>
      <p:pic>
        <p:nvPicPr>
          <p:cNvPr id="3" name="Picture 2">
            <a:extLst>
              <a:ext uri="{FF2B5EF4-FFF2-40B4-BE49-F238E27FC236}">
                <a16:creationId xmlns:a16="http://schemas.microsoft.com/office/drawing/2014/main" id="{42184981-A82E-4A80-B780-7BB48A7AB859}"/>
              </a:ext>
            </a:extLst>
          </p:cNvPr>
          <p:cNvPicPr>
            <a:picLocks noChangeAspect="1"/>
          </p:cNvPicPr>
          <p:nvPr/>
        </p:nvPicPr>
        <p:blipFill>
          <a:blip r:embed="rId5"/>
          <a:stretch>
            <a:fillRect/>
          </a:stretch>
        </p:blipFill>
        <p:spPr>
          <a:xfrm>
            <a:off x="10385328" y="1127375"/>
            <a:ext cx="1581150" cy="1266825"/>
          </a:xfrm>
          <a:prstGeom prst="rect">
            <a:avLst/>
          </a:prstGeom>
        </p:spPr>
      </p:pic>
    </p:spTree>
    <p:extLst>
      <p:ext uri="{BB962C8B-B14F-4D97-AF65-F5344CB8AC3E}">
        <p14:creationId xmlns:p14="http://schemas.microsoft.com/office/powerpoint/2010/main" val="2665011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PYPYODBC</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pic>
        <p:nvPicPr>
          <p:cNvPr id="9" name="Picture 8">
            <a:extLst>
              <a:ext uri="{FF2B5EF4-FFF2-40B4-BE49-F238E27FC236}">
                <a16:creationId xmlns:a16="http://schemas.microsoft.com/office/drawing/2014/main" id="{1272E946-D49D-4391-9356-A1822F6DDB95}"/>
              </a:ext>
            </a:extLst>
          </p:cNvPr>
          <p:cNvPicPr>
            <a:picLocks noChangeAspect="1"/>
          </p:cNvPicPr>
          <p:nvPr/>
        </p:nvPicPr>
        <p:blipFill>
          <a:blip r:embed="rId3"/>
          <a:stretch>
            <a:fillRect/>
          </a:stretch>
        </p:blipFill>
        <p:spPr>
          <a:xfrm>
            <a:off x="0" y="1011353"/>
            <a:ext cx="12191675" cy="5798173"/>
          </a:xfrm>
          <a:prstGeom prst="rect">
            <a:avLst/>
          </a:prstGeom>
          <a:ln>
            <a:solidFill>
              <a:schemeClr val="accent1"/>
            </a:solidFill>
          </a:ln>
        </p:spPr>
      </p:pic>
      <p:grpSp>
        <p:nvGrpSpPr>
          <p:cNvPr id="5" name="Group 4">
            <a:extLst>
              <a:ext uri="{FF2B5EF4-FFF2-40B4-BE49-F238E27FC236}">
                <a16:creationId xmlns:a16="http://schemas.microsoft.com/office/drawing/2014/main" id="{0F61A18A-7A02-46A3-BCE2-1D824051730F}"/>
              </a:ext>
            </a:extLst>
          </p:cNvPr>
          <p:cNvGrpSpPr/>
          <p:nvPr/>
        </p:nvGrpSpPr>
        <p:grpSpPr>
          <a:xfrm>
            <a:off x="10956884" y="114363"/>
            <a:ext cx="1064100" cy="345690"/>
            <a:chOff x="902001" y="411944"/>
            <a:chExt cx="3363944" cy="1092831"/>
          </a:xfrm>
        </p:grpSpPr>
        <p:sp>
          <p:nvSpPr>
            <p:cNvPr id="6" name="Oval 5">
              <a:extLst>
                <a:ext uri="{FF2B5EF4-FFF2-40B4-BE49-F238E27FC236}">
                  <a16:creationId xmlns:a16="http://schemas.microsoft.com/office/drawing/2014/main" id="{1A2F7E2D-C4CF-4F9D-ACC1-C6A179A3C7D5}"/>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http://www.radixbay.com/home/wp-content/uploads/2014/06/Radixbay_r_cc1.png">
              <a:extLst>
                <a:ext uri="{FF2B5EF4-FFF2-40B4-BE49-F238E27FC236}">
                  <a16:creationId xmlns:a16="http://schemas.microsoft.com/office/drawing/2014/main" id="{8C19CA35-80B3-4874-8F2D-88D9113B5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9195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Simple Salesforce</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4" name="Content Placeholder 2">
            <a:extLst>
              <a:ext uri="{FF2B5EF4-FFF2-40B4-BE49-F238E27FC236}">
                <a16:creationId xmlns:a16="http://schemas.microsoft.com/office/drawing/2014/main" id="{C683FE71-B605-462D-BCA9-F48258BE1D53}"/>
              </a:ext>
            </a:extLst>
          </p:cNvPr>
          <p:cNvSpPr>
            <a:spLocks noGrp="1"/>
          </p:cNvSpPr>
          <p:nvPr>
            <p:ph idx="1"/>
          </p:nvPr>
        </p:nvSpPr>
        <p:spPr>
          <a:xfrm>
            <a:off x="651256" y="1203546"/>
            <a:ext cx="9695688" cy="1256866"/>
          </a:xfrm>
        </p:spPr>
        <p:txBody>
          <a:bodyPr>
            <a:noAutofit/>
          </a:bodyPr>
          <a:lstStyle/>
          <a:p>
            <a:r>
              <a:rPr lang="en-US" sz="2400" dirty="0"/>
              <a:t>Connect to any Salesforce org</a:t>
            </a:r>
          </a:p>
          <a:p>
            <a:r>
              <a:rPr lang="en-US" sz="2400" dirty="0"/>
              <a:t>Query records using SOQL</a:t>
            </a:r>
          </a:p>
          <a:p>
            <a:r>
              <a:rPr lang="en-US" sz="2400" dirty="0"/>
              <a:t>SOQL ~ SQL</a:t>
            </a:r>
          </a:p>
        </p:txBody>
      </p:sp>
      <p:pic>
        <p:nvPicPr>
          <p:cNvPr id="5" name="Picture 4">
            <a:extLst>
              <a:ext uri="{FF2B5EF4-FFF2-40B4-BE49-F238E27FC236}">
                <a16:creationId xmlns:a16="http://schemas.microsoft.com/office/drawing/2014/main" id="{C7C81E42-EAB1-4525-BAE0-9D992BD5DDD3}"/>
              </a:ext>
            </a:extLst>
          </p:cNvPr>
          <p:cNvPicPr>
            <a:picLocks noChangeAspect="1"/>
          </p:cNvPicPr>
          <p:nvPr/>
        </p:nvPicPr>
        <p:blipFill rotWithShape="1">
          <a:blip r:embed="rId3"/>
          <a:srcRect r="35467" b="63750"/>
          <a:stretch/>
        </p:blipFill>
        <p:spPr>
          <a:xfrm>
            <a:off x="305095" y="2978671"/>
            <a:ext cx="4263644" cy="1767546"/>
          </a:xfrm>
          <a:prstGeom prst="rect">
            <a:avLst/>
          </a:prstGeom>
          <a:ln>
            <a:solidFill>
              <a:srgbClr val="1CADE5"/>
            </a:solidFill>
          </a:ln>
        </p:spPr>
      </p:pic>
      <p:pic>
        <p:nvPicPr>
          <p:cNvPr id="6" name="Picture 5">
            <a:extLst>
              <a:ext uri="{FF2B5EF4-FFF2-40B4-BE49-F238E27FC236}">
                <a16:creationId xmlns:a16="http://schemas.microsoft.com/office/drawing/2014/main" id="{E26C1AAC-9D69-4F6C-B99B-DDF1575F9AEE}"/>
              </a:ext>
            </a:extLst>
          </p:cNvPr>
          <p:cNvPicPr>
            <a:picLocks noChangeAspect="1"/>
          </p:cNvPicPr>
          <p:nvPr/>
        </p:nvPicPr>
        <p:blipFill>
          <a:blip r:embed="rId4"/>
          <a:stretch>
            <a:fillRect/>
          </a:stretch>
        </p:blipFill>
        <p:spPr>
          <a:xfrm>
            <a:off x="805475" y="5264476"/>
            <a:ext cx="10895942" cy="1163645"/>
          </a:xfrm>
          <a:prstGeom prst="rect">
            <a:avLst/>
          </a:prstGeom>
          <a:ln>
            <a:solidFill>
              <a:srgbClr val="1CADE5"/>
            </a:solidFill>
          </a:ln>
        </p:spPr>
      </p:pic>
      <p:pic>
        <p:nvPicPr>
          <p:cNvPr id="7" name="Picture 6">
            <a:extLst>
              <a:ext uri="{FF2B5EF4-FFF2-40B4-BE49-F238E27FC236}">
                <a16:creationId xmlns:a16="http://schemas.microsoft.com/office/drawing/2014/main" id="{EB5B8592-5416-4211-8E85-9F2DA8FDFCE4}"/>
              </a:ext>
            </a:extLst>
          </p:cNvPr>
          <p:cNvPicPr>
            <a:picLocks noChangeAspect="1"/>
          </p:cNvPicPr>
          <p:nvPr/>
        </p:nvPicPr>
        <p:blipFill>
          <a:blip r:embed="rId5"/>
          <a:srcRect/>
          <a:stretch/>
        </p:blipFill>
        <p:spPr>
          <a:xfrm>
            <a:off x="4990015" y="947596"/>
            <a:ext cx="6988625" cy="3798621"/>
          </a:xfrm>
          <a:prstGeom prst="rect">
            <a:avLst/>
          </a:prstGeom>
          <a:ln>
            <a:solidFill>
              <a:srgbClr val="1CADE5"/>
            </a:solidFill>
          </a:ln>
        </p:spPr>
      </p:pic>
      <p:grpSp>
        <p:nvGrpSpPr>
          <p:cNvPr id="8" name="Group 7">
            <a:extLst>
              <a:ext uri="{FF2B5EF4-FFF2-40B4-BE49-F238E27FC236}">
                <a16:creationId xmlns:a16="http://schemas.microsoft.com/office/drawing/2014/main" id="{47DA2CE4-74A4-4887-BAE2-9F4A61BFDFAE}"/>
              </a:ext>
            </a:extLst>
          </p:cNvPr>
          <p:cNvGrpSpPr/>
          <p:nvPr/>
        </p:nvGrpSpPr>
        <p:grpSpPr>
          <a:xfrm>
            <a:off x="10956884" y="114363"/>
            <a:ext cx="1064100" cy="345690"/>
            <a:chOff x="902001" y="411944"/>
            <a:chExt cx="3363944" cy="1092831"/>
          </a:xfrm>
        </p:grpSpPr>
        <p:sp>
          <p:nvSpPr>
            <p:cNvPr id="9" name="Oval 8">
              <a:extLst>
                <a:ext uri="{FF2B5EF4-FFF2-40B4-BE49-F238E27FC236}">
                  <a16:creationId xmlns:a16="http://schemas.microsoft.com/office/drawing/2014/main" id="{CC7D32BE-1AA0-424E-9764-37B0BD8E44F5}"/>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http://www.radixbay.com/home/wp-content/uploads/2014/06/Radixbay_r_cc1.png">
              <a:extLst>
                <a:ext uri="{FF2B5EF4-FFF2-40B4-BE49-F238E27FC236}">
                  <a16:creationId xmlns:a16="http://schemas.microsoft.com/office/drawing/2014/main" id="{7BB62626-B5C6-4402-B820-010F1D3B8D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3708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Batch Files</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pic>
        <p:nvPicPr>
          <p:cNvPr id="21" name="Content Placeholder 13">
            <a:extLst>
              <a:ext uri="{FF2B5EF4-FFF2-40B4-BE49-F238E27FC236}">
                <a16:creationId xmlns:a16="http://schemas.microsoft.com/office/drawing/2014/main" id="{3A3DC49E-3A0C-42D5-80F5-CCF8FD3BC72D}"/>
              </a:ext>
            </a:extLst>
          </p:cNvPr>
          <p:cNvPicPr>
            <a:picLocks noGrp="1" noChangeAspect="1"/>
          </p:cNvPicPr>
          <p:nvPr>
            <p:ph idx="1"/>
          </p:nvPr>
        </p:nvPicPr>
        <p:blipFill>
          <a:blip r:embed="rId3"/>
          <a:srcRect/>
          <a:stretch/>
        </p:blipFill>
        <p:spPr>
          <a:xfrm>
            <a:off x="118936" y="3024230"/>
            <a:ext cx="7400829" cy="3035242"/>
          </a:xfrm>
          <a:ln>
            <a:solidFill>
              <a:srgbClr val="1CADE5"/>
            </a:solidFill>
          </a:ln>
        </p:spPr>
      </p:pic>
      <p:pic>
        <p:nvPicPr>
          <p:cNvPr id="22" name="Picture 21">
            <a:extLst>
              <a:ext uri="{FF2B5EF4-FFF2-40B4-BE49-F238E27FC236}">
                <a16:creationId xmlns:a16="http://schemas.microsoft.com/office/drawing/2014/main" id="{B1F7CA1E-8630-4648-8EE4-17C181F85E7D}"/>
              </a:ext>
            </a:extLst>
          </p:cNvPr>
          <p:cNvPicPr>
            <a:picLocks noChangeAspect="1"/>
          </p:cNvPicPr>
          <p:nvPr/>
        </p:nvPicPr>
        <p:blipFill>
          <a:blip r:embed="rId4"/>
          <a:srcRect/>
          <a:stretch/>
        </p:blipFill>
        <p:spPr>
          <a:xfrm>
            <a:off x="4572717" y="2221965"/>
            <a:ext cx="5543873" cy="2752553"/>
          </a:xfrm>
          <a:prstGeom prst="rect">
            <a:avLst/>
          </a:prstGeom>
          <a:ln>
            <a:solidFill>
              <a:srgbClr val="1CADE5"/>
            </a:solidFill>
          </a:ln>
        </p:spPr>
      </p:pic>
      <p:sp>
        <p:nvSpPr>
          <p:cNvPr id="23" name="Content Placeholder 2">
            <a:extLst>
              <a:ext uri="{FF2B5EF4-FFF2-40B4-BE49-F238E27FC236}">
                <a16:creationId xmlns:a16="http://schemas.microsoft.com/office/drawing/2014/main" id="{497CAC90-F8B7-4755-95DC-9B47C3269ACB}"/>
              </a:ext>
            </a:extLst>
          </p:cNvPr>
          <p:cNvSpPr txBox="1">
            <a:spLocks/>
          </p:cNvSpPr>
          <p:nvPr/>
        </p:nvSpPr>
        <p:spPr>
          <a:xfrm>
            <a:off x="248227" y="1184120"/>
            <a:ext cx="9464702" cy="1151972"/>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400" dirty="0"/>
              <a:t>Automate Python scripts and Data Loader jobs</a:t>
            </a:r>
          </a:p>
          <a:p>
            <a:r>
              <a:rPr lang="en-US" sz="2400" dirty="0"/>
              <a:t>List scripts and jobs in the correct load order</a:t>
            </a:r>
          </a:p>
        </p:txBody>
      </p:sp>
      <p:pic>
        <p:nvPicPr>
          <p:cNvPr id="24" name="Picture 23">
            <a:extLst>
              <a:ext uri="{FF2B5EF4-FFF2-40B4-BE49-F238E27FC236}">
                <a16:creationId xmlns:a16="http://schemas.microsoft.com/office/drawing/2014/main" id="{4646B2F8-AA42-49E7-B7B9-6631445E92F6}"/>
              </a:ext>
            </a:extLst>
          </p:cNvPr>
          <p:cNvPicPr>
            <a:picLocks noChangeAspect="1"/>
          </p:cNvPicPr>
          <p:nvPr/>
        </p:nvPicPr>
        <p:blipFill>
          <a:blip r:embed="rId5"/>
          <a:srcRect/>
          <a:stretch/>
        </p:blipFill>
        <p:spPr>
          <a:xfrm>
            <a:off x="6403195" y="3598242"/>
            <a:ext cx="5669869" cy="2925709"/>
          </a:xfrm>
          <a:prstGeom prst="rect">
            <a:avLst/>
          </a:prstGeom>
          <a:ln>
            <a:solidFill>
              <a:schemeClr val="accent1"/>
            </a:solidFill>
          </a:ln>
        </p:spPr>
      </p:pic>
      <p:grpSp>
        <p:nvGrpSpPr>
          <p:cNvPr id="25" name="Group 24">
            <a:extLst>
              <a:ext uri="{FF2B5EF4-FFF2-40B4-BE49-F238E27FC236}">
                <a16:creationId xmlns:a16="http://schemas.microsoft.com/office/drawing/2014/main" id="{1459182E-B4EE-46E9-B5CF-053E2716BE9B}"/>
              </a:ext>
            </a:extLst>
          </p:cNvPr>
          <p:cNvGrpSpPr/>
          <p:nvPr/>
        </p:nvGrpSpPr>
        <p:grpSpPr>
          <a:xfrm>
            <a:off x="10956884" y="114363"/>
            <a:ext cx="1064100" cy="345690"/>
            <a:chOff x="902001" y="411944"/>
            <a:chExt cx="3363944" cy="1092831"/>
          </a:xfrm>
        </p:grpSpPr>
        <p:sp>
          <p:nvSpPr>
            <p:cNvPr id="26" name="Oval 25">
              <a:extLst>
                <a:ext uri="{FF2B5EF4-FFF2-40B4-BE49-F238E27FC236}">
                  <a16:creationId xmlns:a16="http://schemas.microsoft.com/office/drawing/2014/main" id="{476AF484-0860-48FE-94AE-4F08AEC66495}"/>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descr="http://www.radixbay.com/home/wp-content/uploads/2014/06/Radixbay_r_cc1.png">
              <a:extLst>
                <a:ext uri="{FF2B5EF4-FFF2-40B4-BE49-F238E27FC236}">
                  <a16:creationId xmlns:a16="http://schemas.microsoft.com/office/drawing/2014/main" id="{00272CC6-146A-4BC6-8EB6-9B45E5EBC0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654B086F-7C9E-406D-A540-22D580407035}"/>
              </a:ext>
            </a:extLst>
          </p:cNvPr>
          <p:cNvPicPr>
            <a:picLocks noChangeAspect="1"/>
          </p:cNvPicPr>
          <p:nvPr/>
        </p:nvPicPr>
        <p:blipFill>
          <a:blip r:embed="rId7"/>
          <a:stretch>
            <a:fillRect/>
          </a:stretch>
        </p:blipFill>
        <p:spPr>
          <a:xfrm>
            <a:off x="10476923" y="1016433"/>
            <a:ext cx="1466850" cy="1638300"/>
          </a:xfrm>
          <a:prstGeom prst="rect">
            <a:avLst/>
          </a:prstGeom>
        </p:spPr>
      </p:pic>
    </p:spTree>
    <p:extLst>
      <p:ext uri="{BB962C8B-B14F-4D97-AF65-F5344CB8AC3E}">
        <p14:creationId xmlns:p14="http://schemas.microsoft.com/office/powerpoint/2010/main" val="1000178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Salesforce Switch</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5" name="Content Placeholder 2">
            <a:extLst>
              <a:ext uri="{FF2B5EF4-FFF2-40B4-BE49-F238E27FC236}">
                <a16:creationId xmlns:a16="http://schemas.microsoft.com/office/drawing/2014/main" id="{D40FCBEA-D5EF-4D91-81E5-ADFAAF9DA0F9}"/>
              </a:ext>
            </a:extLst>
          </p:cNvPr>
          <p:cNvSpPr txBox="1">
            <a:spLocks/>
          </p:cNvSpPr>
          <p:nvPr/>
        </p:nvSpPr>
        <p:spPr>
          <a:xfrm>
            <a:off x="2782600" y="1251321"/>
            <a:ext cx="7527544" cy="735285"/>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US" sz="2800" dirty="0"/>
              <a:t>Quickly enable/disable Salesforce configurations </a:t>
            </a:r>
          </a:p>
          <a:p>
            <a:pPr marL="0" indent="0">
              <a:buNone/>
            </a:pPr>
            <a:endParaRPr lang="en-US" sz="2800" dirty="0"/>
          </a:p>
        </p:txBody>
      </p:sp>
      <p:grpSp>
        <p:nvGrpSpPr>
          <p:cNvPr id="7" name="Group 6">
            <a:extLst>
              <a:ext uri="{FF2B5EF4-FFF2-40B4-BE49-F238E27FC236}">
                <a16:creationId xmlns:a16="http://schemas.microsoft.com/office/drawing/2014/main" id="{59FD620A-16FF-4A7B-BD46-C0C291A02BF3}"/>
              </a:ext>
            </a:extLst>
          </p:cNvPr>
          <p:cNvGrpSpPr/>
          <p:nvPr/>
        </p:nvGrpSpPr>
        <p:grpSpPr>
          <a:xfrm>
            <a:off x="10956884" y="114363"/>
            <a:ext cx="1064100" cy="345690"/>
            <a:chOff x="902001" y="411944"/>
            <a:chExt cx="3363944" cy="1092831"/>
          </a:xfrm>
        </p:grpSpPr>
        <p:sp>
          <p:nvSpPr>
            <p:cNvPr id="8" name="Oval 7">
              <a:extLst>
                <a:ext uri="{FF2B5EF4-FFF2-40B4-BE49-F238E27FC236}">
                  <a16:creationId xmlns:a16="http://schemas.microsoft.com/office/drawing/2014/main" id="{1D82825F-1DBA-4F0C-A641-E587E272B748}"/>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http://www.radixbay.com/home/wp-content/uploads/2014/06/Radixbay_r_cc1.png">
              <a:extLst>
                <a:ext uri="{FF2B5EF4-FFF2-40B4-BE49-F238E27FC236}">
                  <a16:creationId xmlns:a16="http://schemas.microsoft.com/office/drawing/2014/main" id="{9AFD25D5-AA0F-406D-A175-424BD6EF7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02831FB9-5FDD-43C4-82CC-AD7E37CF483D}"/>
              </a:ext>
            </a:extLst>
          </p:cNvPr>
          <p:cNvPicPr>
            <a:picLocks noChangeAspect="1"/>
          </p:cNvPicPr>
          <p:nvPr/>
        </p:nvPicPr>
        <p:blipFill>
          <a:blip r:embed="rId4"/>
          <a:stretch>
            <a:fillRect/>
          </a:stretch>
        </p:blipFill>
        <p:spPr>
          <a:xfrm>
            <a:off x="781050" y="1986606"/>
            <a:ext cx="10629900" cy="4467225"/>
          </a:xfrm>
          <a:prstGeom prst="rect">
            <a:avLst/>
          </a:prstGeom>
        </p:spPr>
      </p:pic>
    </p:spTree>
    <p:extLst>
      <p:ext uri="{BB962C8B-B14F-4D97-AF65-F5344CB8AC3E}">
        <p14:creationId xmlns:p14="http://schemas.microsoft.com/office/powerpoint/2010/main" val="173220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105"/>
          <p:cNvSpPr>
            <a:spLocks noChangeArrowheads="1"/>
          </p:cNvSpPr>
          <p:nvPr/>
        </p:nvSpPr>
        <p:spPr bwMode="auto">
          <a:xfrm>
            <a:off x="556482" y="3411245"/>
            <a:ext cx="5217553" cy="2954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3" tIns="45707" rIns="91413" bIns="45707">
            <a:spAutoFit/>
          </a:bodyPr>
          <a:lstStyle>
            <a:lvl1pPr>
              <a:defRPr sz="3600">
                <a:solidFill>
                  <a:schemeClr val="tx1"/>
                </a:solidFill>
                <a:latin typeface="Lato Light" panose="020F0302020204030203" pitchFamily="34" charset="0"/>
              </a:defRPr>
            </a:lvl1pPr>
            <a:lvl2pPr marL="742950" indent="-285750">
              <a:defRPr sz="3600">
                <a:solidFill>
                  <a:schemeClr val="tx1"/>
                </a:solidFill>
                <a:latin typeface="Lato Light" panose="020F0302020204030203" pitchFamily="34" charset="0"/>
              </a:defRPr>
            </a:lvl2pPr>
            <a:lvl3pPr marL="1143000" indent="-228600">
              <a:defRPr sz="3600">
                <a:solidFill>
                  <a:schemeClr val="tx1"/>
                </a:solidFill>
                <a:latin typeface="Lato Light" panose="020F0302020204030203" pitchFamily="34" charset="0"/>
              </a:defRPr>
            </a:lvl3pPr>
            <a:lvl4pPr marL="1600200" indent="-228600">
              <a:defRPr sz="3600">
                <a:solidFill>
                  <a:schemeClr val="tx1"/>
                </a:solidFill>
                <a:latin typeface="Lato Light" panose="020F0302020204030203" pitchFamily="34" charset="0"/>
              </a:defRPr>
            </a:lvl4pPr>
            <a:lvl5pPr marL="2057400" indent="-228600">
              <a:defRPr sz="3600">
                <a:solidFill>
                  <a:schemeClr val="tx1"/>
                </a:solidFill>
                <a:latin typeface="Lato Light" panose="020F0302020204030203" pitchFamily="34" charset="0"/>
              </a:defRPr>
            </a:lvl5pPr>
            <a:lvl6pPr marL="2514600" indent="-228600" defTabSz="1827213" fontAlgn="base">
              <a:spcBef>
                <a:spcPct val="0"/>
              </a:spcBef>
              <a:spcAft>
                <a:spcPct val="0"/>
              </a:spcAft>
              <a:defRPr sz="3600">
                <a:solidFill>
                  <a:schemeClr val="tx1"/>
                </a:solidFill>
                <a:latin typeface="Lato Light" panose="020F0302020204030203" pitchFamily="34" charset="0"/>
              </a:defRPr>
            </a:lvl6pPr>
            <a:lvl7pPr marL="2971800" indent="-228600" defTabSz="1827213" fontAlgn="base">
              <a:spcBef>
                <a:spcPct val="0"/>
              </a:spcBef>
              <a:spcAft>
                <a:spcPct val="0"/>
              </a:spcAft>
              <a:defRPr sz="3600">
                <a:solidFill>
                  <a:schemeClr val="tx1"/>
                </a:solidFill>
                <a:latin typeface="Lato Light" panose="020F0302020204030203" pitchFamily="34" charset="0"/>
              </a:defRPr>
            </a:lvl7pPr>
            <a:lvl8pPr marL="3429000" indent="-228600" defTabSz="1827213" fontAlgn="base">
              <a:spcBef>
                <a:spcPct val="0"/>
              </a:spcBef>
              <a:spcAft>
                <a:spcPct val="0"/>
              </a:spcAft>
              <a:defRPr sz="3600">
                <a:solidFill>
                  <a:schemeClr val="tx1"/>
                </a:solidFill>
                <a:latin typeface="Lato Light" panose="020F0302020204030203" pitchFamily="34" charset="0"/>
              </a:defRPr>
            </a:lvl8pPr>
            <a:lvl9pPr marL="3886200" indent="-228600" defTabSz="1827213" fontAlgn="base">
              <a:spcBef>
                <a:spcPct val="0"/>
              </a:spcBef>
              <a:spcAft>
                <a:spcPct val="0"/>
              </a:spcAft>
              <a:defRPr sz="3600">
                <a:solidFill>
                  <a:schemeClr val="tx1"/>
                </a:solidFill>
                <a:latin typeface="Lato Light" panose="020F0302020204030203" pitchFamily="34" charset="0"/>
              </a:defRPr>
            </a:lvl9pPr>
          </a:lstStyle>
          <a:p>
            <a:pPr defTabSz="533507">
              <a:spcAft>
                <a:spcPts val="1200"/>
              </a:spcAft>
              <a:buClr>
                <a:srgbClr val="0070C0"/>
              </a:buClr>
            </a:pPr>
            <a:r>
              <a:rPr lang="en-US" altLang="en-US" sz="1600" b="1" dirty="0">
                <a:solidFill>
                  <a:prstClr val="black">
                    <a:lumMod val="75000"/>
                  </a:prstClr>
                </a:solidFill>
                <a:latin typeface="Lato Regular"/>
                <a:ea typeface="Source Sans Pro Semibold" panose="020B0603030403020204" pitchFamily="34" charset="0"/>
                <a:cs typeface="Lato Regular"/>
              </a:rPr>
              <a:t>Our Model</a:t>
            </a:r>
          </a:p>
          <a:p>
            <a:pPr defTabSz="533507">
              <a:spcAft>
                <a:spcPts val="1200"/>
              </a:spcAft>
              <a:buClr>
                <a:srgbClr val="0070C0"/>
              </a:buClr>
            </a:pPr>
            <a:r>
              <a:rPr lang="en-US" altLang="en-US" sz="1400" dirty="0">
                <a:solidFill>
                  <a:schemeClr val="bg2">
                    <a:lumMod val="25000"/>
                  </a:schemeClr>
                </a:solidFill>
                <a:latin typeface="Lato Regular"/>
                <a:ea typeface="Source Sans Pro Light" panose="020B0403030403020204" pitchFamily="34" charset="0"/>
                <a:cs typeface="Lato Regular"/>
              </a:rPr>
              <a:t>RadixBay’s easily customizable, budget-friendly solutions allow clients to tailor development projects and support packages that meet their unique needs. </a:t>
            </a:r>
          </a:p>
          <a:p>
            <a:pPr defTabSz="533507">
              <a:spcAft>
                <a:spcPts val="1200"/>
              </a:spcAft>
              <a:buClr>
                <a:srgbClr val="0070C0"/>
              </a:buClr>
            </a:pPr>
            <a:r>
              <a:rPr lang="en-US" altLang="en-US" sz="1400" dirty="0">
                <a:solidFill>
                  <a:schemeClr val="bg2">
                    <a:lumMod val="25000"/>
                  </a:schemeClr>
                </a:solidFill>
                <a:latin typeface="Lato Regular"/>
                <a:ea typeface="Source Sans Pro Light" panose="020B0403030403020204" pitchFamily="34" charset="0"/>
                <a:cs typeface="Lato Regular"/>
              </a:rPr>
              <a:t>The RadixBay model utilizes rural delivery centers to provide 100% onshore development and support services. Rural shore combines the cost benefits of offshore services with the security and simplicity of onshore support to deliver cost effective, high-quality solutions. </a:t>
            </a:r>
          </a:p>
          <a:p>
            <a:pPr defTabSz="533507">
              <a:spcAft>
                <a:spcPts val="1200"/>
              </a:spcAft>
              <a:buClr>
                <a:srgbClr val="0070C0"/>
              </a:buClr>
            </a:pPr>
            <a:r>
              <a:rPr lang="en-US" altLang="en-US" sz="1400" dirty="0">
                <a:solidFill>
                  <a:schemeClr val="bg2">
                    <a:lumMod val="25000"/>
                  </a:schemeClr>
                </a:solidFill>
                <a:latin typeface="Lato Regular"/>
                <a:ea typeface="Source Sans Pro Light" panose="020B0403030403020204" pitchFamily="34" charset="0"/>
                <a:cs typeface="Lato Regular"/>
              </a:rPr>
              <a:t>RadixBay’s global customers are in all major market verticals and range from startups to Fortune 500 organizations</a:t>
            </a:r>
            <a:r>
              <a:rPr lang="en-US" altLang="en-US" sz="1400" dirty="0">
                <a:solidFill>
                  <a:srgbClr val="7F7F7F"/>
                </a:solidFill>
                <a:latin typeface="Lato Regular"/>
                <a:ea typeface="Source Sans Pro Light" panose="020B0403030403020204" pitchFamily="34" charset="0"/>
                <a:cs typeface="Lato Regular"/>
              </a:rPr>
              <a:t>.</a:t>
            </a:r>
          </a:p>
        </p:txBody>
      </p:sp>
      <p:sp>
        <p:nvSpPr>
          <p:cNvPr id="24" name="Rectangle 1"/>
          <p:cNvSpPr>
            <a:spLocks/>
          </p:cNvSpPr>
          <p:nvPr/>
        </p:nvSpPr>
        <p:spPr bwMode="auto">
          <a:xfrm>
            <a:off x="1926977" y="338084"/>
            <a:ext cx="2805255" cy="56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defTabSz="543532"/>
            <a:r>
              <a:rPr lang="en-US" sz="3700" dirty="0">
                <a:solidFill>
                  <a:srgbClr val="1F497D"/>
                </a:solidFill>
                <a:latin typeface="Lato Black"/>
                <a:ea typeface="ＭＳ Ｐゴシック" charset="0"/>
                <a:cs typeface="Lato Black"/>
                <a:sym typeface="Bebas Neue" charset="0"/>
              </a:rPr>
              <a:t>Who We Are</a:t>
            </a:r>
          </a:p>
        </p:txBody>
      </p:sp>
      <p:pic>
        <p:nvPicPr>
          <p:cNvPr id="5" name="Picture 4">
            <a:extLst>
              <a:ext uri="{FF2B5EF4-FFF2-40B4-BE49-F238E27FC236}">
                <a16:creationId xmlns:a16="http://schemas.microsoft.com/office/drawing/2014/main" id="{0D077DD5-E789-4748-BE7F-2C9D78953CF7}"/>
              </a:ext>
            </a:extLst>
          </p:cNvPr>
          <p:cNvPicPr>
            <a:picLocks noChangeAspect="1"/>
          </p:cNvPicPr>
          <p:nvPr/>
        </p:nvPicPr>
        <p:blipFill>
          <a:blip r:embed="rId3"/>
          <a:stretch>
            <a:fillRect/>
          </a:stretch>
        </p:blipFill>
        <p:spPr>
          <a:xfrm>
            <a:off x="6576723" y="-6188"/>
            <a:ext cx="5606682" cy="6858000"/>
          </a:xfrm>
          <a:prstGeom prst="rect">
            <a:avLst/>
          </a:prstGeom>
        </p:spPr>
      </p:pic>
      <p:sp>
        <p:nvSpPr>
          <p:cNvPr id="60" name="AutoShape 30"/>
          <p:cNvSpPr>
            <a:spLocks/>
          </p:cNvSpPr>
          <p:nvPr/>
        </p:nvSpPr>
        <p:spPr bwMode="auto">
          <a:xfrm>
            <a:off x="6556876" y="-6188"/>
            <a:ext cx="5640817" cy="68872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accent1">
              <a:lumMod val="50000"/>
              <a:alpha val="80000"/>
            </a:schemeClr>
          </a:solidFill>
          <a:ln>
            <a:noFill/>
          </a:ln>
          <a:effectLst/>
        </p:spPr>
        <p:txBody>
          <a:bodyPr lIns="22781" tIns="22781" rIns="22781" bIns="22781" anchor="ctr"/>
          <a:lstStyle/>
          <a:p>
            <a:pPr defTabSz="455751">
              <a:defRPr/>
            </a:pPr>
            <a:endParaRPr lang="es-ES" sz="900" dirty="0">
              <a:solidFill>
                <a:prstClr val="white"/>
              </a:solidFill>
              <a:latin typeface="Roboto Light"/>
              <a:cs typeface="Lato" charset="0"/>
            </a:endParaRPr>
          </a:p>
        </p:txBody>
      </p:sp>
      <p:sp>
        <p:nvSpPr>
          <p:cNvPr id="16" name="Rectangle 15">
            <a:extLst>
              <a:ext uri="{FF2B5EF4-FFF2-40B4-BE49-F238E27FC236}">
                <a16:creationId xmlns:a16="http://schemas.microsoft.com/office/drawing/2014/main" id="{30F19917-6A24-466D-86DF-293C35952C01}"/>
              </a:ext>
            </a:extLst>
          </p:cNvPr>
          <p:cNvSpPr/>
          <p:nvPr/>
        </p:nvSpPr>
        <p:spPr>
          <a:xfrm>
            <a:off x="6894255" y="2599604"/>
            <a:ext cx="5098724" cy="3361545"/>
          </a:xfrm>
          <a:prstGeom prst="rect">
            <a:avLst/>
          </a:prstGeom>
        </p:spPr>
        <p:txBody>
          <a:bodyPr wrap="square" lIns="91369" tIns="45680" rIns="91369" bIns="45680">
            <a:spAutoFit/>
          </a:bodyPr>
          <a:lstStyle/>
          <a:p>
            <a:pPr defTabSz="456835">
              <a:lnSpc>
                <a:spcPct val="150000"/>
              </a:lnSpc>
              <a:spcBef>
                <a:spcPts val="1098"/>
              </a:spcBef>
              <a:buClr>
                <a:srgbClr val="6BBADD"/>
              </a:buClr>
            </a:pPr>
            <a:r>
              <a:rPr lang="en-US" b="1" spc="-18" dirty="0">
                <a:solidFill>
                  <a:prstClr val="white"/>
                </a:solidFill>
                <a:latin typeface="Lato Light"/>
                <a:cs typeface="Lato Light"/>
              </a:rPr>
              <a:t>RadixBay offers a broad range of </a:t>
            </a:r>
            <a:r>
              <a:rPr lang="en-US" b="1" spc="-18" dirty="0">
                <a:solidFill>
                  <a:srgbClr val="4B89D0">
                    <a:lumMod val="60000"/>
                    <a:lumOff val="40000"/>
                  </a:srgbClr>
                </a:solidFill>
                <a:latin typeface="Lato Black"/>
                <a:cs typeface="Lato Black"/>
              </a:rPr>
              <a:t>enterprise-grade IT services  </a:t>
            </a:r>
            <a:r>
              <a:rPr lang="en-US" b="1" spc="-18" dirty="0">
                <a:solidFill>
                  <a:prstClr val="white"/>
                </a:solidFill>
                <a:latin typeface="Lato Light"/>
                <a:cs typeface="Lato Light"/>
              </a:rPr>
              <a:t>that include </a:t>
            </a:r>
            <a:r>
              <a:rPr lang="en-US" b="1" spc="-18" dirty="0">
                <a:solidFill>
                  <a:schemeClr val="accent2">
                    <a:lumMod val="60000"/>
                    <a:lumOff val="40000"/>
                  </a:schemeClr>
                </a:solidFill>
                <a:latin typeface="Lato Black"/>
                <a:cs typeface="Lato Black"/>
              </a:rPr>
              <a:t>Salesforce</a:t>
            </a:r>
            <a:r>
              <a:rPr lang="en-US" b="1" spc="-18" dirty="0">
                <a:solidFill>
                  <a:prstClr val="white"/>
                </a:solidFill>
                <a:latin typeface="Lato Light"/>
                <a:cs typeface="Lato Light"/>
              </a:rPr>
              <a:t> </a:t>
            </a:r>
            <a:r>
              <a:rPr lang="en-US" b="1" spc="-18" dirty="0">
                <a:solidFill>
                  <a:schemeClr val="accent2">
                    <a:lumMod val="60000"/>
                    <a:lumOff val="40000"/>
                  </a:schemeClr>
                </a:solidFill>
                <a:latin typeface="Lato Black"/>
                <a:cs typeface="Lato Black"/>
              </a:rPr>
              <a:t>support</a:t>
            </a:r>
            <a:r>
              <a:rPr lang="en-US" b="1" spc="-18" dirty="0">
                <a:solidFill>
                  <a:prstClr val="white"/>
                </a:solidFill>
                <a:latin typeface="Lato Light"/>
                <a:cs typeface="Lato Light"/>
              </a:rPr>
              <a:t>, application development and testing, packaged application management, strategic advisory services  and 24x7 data infrastructure support. Our </a:t>
            </a:r>
            <a:r>
              <a:rPr lang="en-US" b="1" spc="-18" dirty="0">
                <a:solidFill>
                  <a:srgbClr val="4B89D0">
                    <a:lumMod val="60000"/>
                    <a:lumOff val="40000"/>
                  </a:srgbClr>
                </a:solidFill>
                <a:latin typeface="Lato Black"/>
                <a:cs typeface="Lato Black"/>
              </a:rPr>
              <a:t>end-to-end solutions</a:t>
            </a:r>
            <a:r>
              <a:rPr lang="en-US" b="1" spc="-18" dirty="0">
                <a:solidFill>
                  <a:prstClr val="white"/>
                </a:solidFill>
                <a:latin typeface="Lato Light"/>
                <a:cs typeface="Lato Light"/>
              </a:rPr>
              <a:t> help you to quickly leverage new business opportunities, improve operations and reduce risk.  </a:t>
            </a:r>
          </a:p>
        </p:txBody>
      </p:sp>
      <p:pic>
        <p:nvPicPr>
          <p:cNvPr id="17" name="Picture 4" descr="Image result for globe with US">
            <a:extLst>
              <a:ext uri="{FF2B5EF4-FFF2-40B4-BE49-F238E27FC236}">
                <a16:creationId xmlns:a16="http://schemas.microsoft.com/office/drawing/2014/main" id="{4C1C183F-36BA-46C7-8AC3-96D03780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19" y="997071"/>
            <a:ext cx="2405333" cy="240366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C926AE14-4B99-4E4A-ADEC-4B715C5CDF6E}"/>
              </a:ext>
            </a:extLst>
          </p:cNvPr>
          <p:cNvGrpSpPr/>
          <p:nvPr/>
        </p:nvGrpSpPr>
        <p:grpSpPr>
          <a:xfrm>
            <a:off x="7964176" y="168348"/>
            <a:ext cx="2797640" cy="908858"/>
            <a:chOff x="902001" y="411944"/>
            <a:chExt cx="3363944" cy="1092831"/>
          </a:xfrm>
        </p:grpSpPr>
        <p:sp>
          <p:nvSpPr>
            <p:cNvPr id="23" name="Oval 22">
              <a:extLst>
                <a:ext uri="{FF2B5EF4-FFF2-40B4-BE49-F238E27FC236}">
                  <a16:creationId xmlns:a16="http://schemas.microsoft.com/office/drawing/2014/main" id="{640CEF34-9337-4C82-8BEA-F1E586F76F70}"/>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 descr="http://www.radixbay.com/home/wp-content/uploads/2014/06/Radixbay_r_cc1.png">
              <a:extLst>
                <a:ext uri="{FF2B5EF4-FFF2-40B4-BE49-F238E27FC236}">
                  <a16:creationId xmlns:a16="http://schemas.microsoft.com/office/drawing/2014/main" id="{E5CD7F8A-455A-4EA4-8348-5488F621D9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tar: 4 Points 3">
            <a:extLst>
              <a:ext uri="{FF2B5EF4-FFF2-40B4-BE49-F238E27FC236}">
                <a16:creationId xmlns:a16="http://schemas.microsoft.com/office/drawing/2014/main" id="{6AA7E966-AF2B-4907-AFF0-0E66B84E35FB}"/>
              </a:ext>
            </a:extLst>
          </p:cNvPr>
          <p:cNvSpPr/>
          <p:nvPr/>
        </p:nvSpPr>
        <p:spPr>
          <a:xfrm>
            <a:off x="1520801" y="2206543"/>
            <a:ext cx="45719" cy="47707"/>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05">
            <a:extLst>
              <a:ext uri="{FF2B5EF4-FFF2-40B4-BE49-F238E27FC236}">
                <a16:creationId xmlns:a16="http://schemas.microsoft.com/office/drawing/2014/main" id="{0E1C5F2A-0DE5-4DDA-86D7-ECD16DE2C6E6}"/>
              </a:ext>
            </a:extLst>
          </p:cNvPr>
          <p:cNvSpPr>
            <a:spLocks noChangeArrowheads="1"/>
          </p:cNvSpPr>
          <p:nvPr/>
        </p:nvSpPr>
        <p:spPr bwMode="auto">
          <a:xfrm>
            <a:off x="2525087" y="1420871"/>
            <a:ext cx="3324168" cy="1569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3" tIns="45707" rIns="91413" bIns="45707">
            <a:spAutoFit/>
          </a:bodyPr>
          <a:lstStyle>
            <a:lvl1pPr>
              <a:defRPr sz="3600">
                <a:solidFill>
                  <a:schemeClr val="tx1"/>
                </a:solidFill>
                <a:latin typeface="Lato Light" panose="020F0302020204030203" pitchFamily="34" charset="0"/>
              </a:defRPr>
            </a:lvl1pPr>
            <a:lvl2pPr marL="742950" indent="-285750">
              <a:defRPr sz="3600">
                <a:solidFill>
                  <a:schemeClr val="tx1"/>
                </a:solidFill>
                <a:latin typeface="Lato Light" panose="020F0302020204030203" pitchFamily="34" charset="0"/>
              </a:defRPr>
            </a:lvl2pPr>
            <a:lvl3pPr marL="1143000" indent="-228600">
              <a:defRPr sz="3600">
                <a:solidFill>
                  <a:schemeClr val="tx1"/>
                </a:solidFill>
                <a:latin typeface="Lato Light" panose="020F0302020204030203" pitchFamily="34" charset="0"/>
              </a:defRPr>
            </a:lvl3pPr>
            <a:lvl4pPr marL="1600200" indent="-228600">
              <a:defRPr sz="3600">
                <a:solidFill>
                  <a:schemeClr val="tx1"/>
                </a:solidFill>
                <a:latin typeface="Lato Light" panose="020F0302020204030203" pitchFamily="34" charset="0"/>
              </a:defRPr>
            </a:lvl4pPr>
            <a:lvl5pPr marL="2057400" indent="-228600">
              <a:defRPr sz="3600">
                <a:solidFill>
                  <a:schemeClr val="tx1"/>
                </a:solidFill>
                <a:latin typeface="Lato Light" panose="020F0302020204030203" pitchFamily="34" charset="0"/>
              </a:defRPr>
            </a:lvl5pPr>
            <a:lvl6pPr marL="2514600" indent="-228600" defTabSz="1827213" fontAlgn="base">
              <a:spcBef>
                <a:spcPct val="0"/>
              </a:spcBef>
              <a:spcAft>
                <a:spcPct val="0"/>
              </a:spcAft>
              <a:defRPr sz="3600">
                <a:solidFill>
                  <a:schemeClr val="tx1"/>
                </a:solidFill>
                <a:latin typeface="Lato Light" panose="020F0302020204030203" pitchFamily="34" charset="0"/>
              </a:defRPr>
            </a:lvl6pPr>
            <a:lvl7pPr marL="2971800" indent="-228600" defTabSz="1827213" fontAlgn="base">
              <a:spcBef>
                <a:spcPct val="0"/>
              </a:spcBef>
              <a:spcAft>
                <a:spcPct val="0"/>
              </a:spcAft>
              <a:defRPr sz="3600">
                <a:solidFill>
                  <a:schemeClr val="tx1"/>
                </a:solidFill>
                <a:latin typeface="Lato Light" panose="020F0302020204030203" pitchFamily="34" charset="0"/>
              </a:defRPr>
            </a:lvl7pPr>
            <a:lvl8pPr marL="3429000" indent="-228600" defTabSz="1827213" fontAlgn="base">
              <a:spcBef>
                <a:spcPct val="0"/>
              </a:spcBef>
              <a:spcAft>
                <a:spcPct val="0"/>
              </a:spcAft>
              <a:defRPr sz="3600">
                <a:solidFill>
                  <a:schemeClr val="tx1"/>
                </a:solidFill>
                <a:latin typeface="Lato Light" panose="020F0302020204030203" pitchFamily="34" charset="0"/>
              </a:defRPr>
            </a:lvl8pPr>
            <a:lvl9pPr marL="3886200" indent="-228600" defTabSz="1827213" fontAlgn="base">
              <a:spcBef>
                <a:spcPct val="0"/>
              </a:spcBef>
              <a:spcAft>
                <a:spcPct val="0"/>
              </a:spcAft>
              <a:defRPr sz="3600">
                <a:solidFill>
                  <a:schemeClr val="tx1"/>
                </a:solidFill>
                <a:latin typeface="Lato Light" panose="020F0302020204030203" pitchFamily="34" charset="0"/>
              </a:defRPr>
            </a:lvl9pPr>
          </a:lstStyle>
          <a:p>
            <a:pPr defTabSz="533507">
              <a:spcAft>
                <a:spcPts val="1200"/>
              </a:spcAft>
              <a:buClr>
                <a:srgbClr val="0070C0"/>
              </a:buClr>
            </a:pPr>
            <a:r>
              <a:rPr lang="en-US" altLang="en-US" sz="1600" b="1" dirty="0">
                <a:solidFill>
                  <a:prstClr val="black">
                    <a:lumMod val="75000"/>
                  </a:prstClr>
                </a:solidFill>
                <a:latin typeface="Lato Regular"/>
                <a:ea typeface="Source Sans Pro Semibold" panose="020B0603030403020204" pitchFamily="34" charset="0"/>
                <a:cs typeface="Lato Regular"/>
              </a:rPr>
              <a:t>RadixBay</a:t>
            </a:r>
          </a:p>
          <a:p>
            <a:pPr defTabSz="533507">
              <a:spcAft>
                <a:spcPts val="1200"/>
              </a:spcAft>
              <a:buClr>
                <a:srgbClr val="0070C0"/>
              </a:buClr>
            </a:pPr>
            <a:r>
              <a:rPr lang="en-US" altLang="en-US" sz="1400" dirty="0">
                <a:solidFill>
                  <a:schemeClr val="bg2">
                    <a:lumMod val="25000"/>
                  </a:schemeClr>
                </a:solidFill>
                <a:latin typeface="Lato Regular"/>
                <a:ea typeface="Source Sans Pro Light" panose="020B0403030403020204" pitchFamily="34" charset="0"/>
                <a:cs typeface="Lato Regular"/>
              </a:rPr>
              <a:t>RadixBay is an IT consulting and managed services provider with headquarters in Charlotte, NC and a rural shore delivery center in Tabor City, NC.</a:t>
            </a:r>
          </a:p>
        </p:txBody>
      </p:sp>
    </p:spTree>
    <p:extLst>
      <p:ext uri="{BB962C8B-B14F-4D97-AF65-F5344CB8AC3E}">
        <p14:creationId xmlns:p14="http://schemas.microsoft.com/office/powerpoint/2010/main" val="1619578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Attachments and Notes Migrator</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4" name="Content Placeholder 2">
            <a:extLst>
              <a:ext uri="{FF2B5EF4-FFF2-40B4-BE49-F238E27FC236}">
                <a16:creationId xmlns:a16="http://schemas.microsoft.com/office/drawing/2014/main" id="{67362888-9D97-4970-9191-51DEB2B7FC21}"/>
              </a:ext>
            </a:extLst>
          </p:cNvPr>
          <p:cNvSpPr txBox="1">
            <a:spLocks/>
          </p:cNvSpPr>
          <p:nvPr/>
        </p:nvSpPr>
        <p:spPr>
          <a:xfrm>
            <a:off x="219456" y="1385953"/>
            <a:ext cx="9695688" cy="2555583"/>
          </a:xfrm>
          <a:prstGeom prst="rect">
            <a:avLst/>
          </a:prstGeom>
        </p:spPr>
        <p:txBody>
          <a:bodyPr vert="horz" lIns="91440" tIns="45720" rIns="91440" bIns="45720" rtlCol="0">
            <a:normAutofit/>
          </a:bodyPr>
          <a:lstStyle>
            <a:defPPr>
              <a:defRPr lang="en-US"/>
            </a:defPPr>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400" dirty="0"/>
              <a:t>Converts Attachments and Notes into formats that are optimized for Lightning</a:t>
            </a:r>
          </a:p>
          <a:p>
            <a:pPr lvl="1"/>
            <a:r>
              <a:rPr lang="en-US" sz="2000" dirty="0"/>
              <a:t>Attachments </a:t>
            </a:r>
            <a:r>
              <a:rPr lang="en-US" sz="2000" dirty="0">
                <a:sym typeface="Wingdings" pitchFamily="2" charset="2"/>
              </a:rPr>
              <a:t> Salesforce Files</a:t>
            </a:r>
          </a:p>
          <a:p>
            <a:pPr lvl="1"/>
            <a:r>
              <a:rPr lang="en-US" sz="2000" dirty="0"/>
              <a:t>Notes </a:t>
            </a:r>
            <a:r>
              <a:rPr lang="en-US" sz="2000" dirty="0">
                <a:sym typeface="Wingdings" pitchFamily="2" charset="2"/>
              </a:rPr>
              <a:t> Enhanced Notes</a:t>
            </a:r>
            <a:endParaRPr lang="en-US" sz="2000" dirty="0"/>
          </a:p>
          <a:p>
            <a:r>
              <a:rPr lang="en-US" sz="2400" dirty="0"/>
              <a:t>Download from </a:t>
            </a:r>
            <a:br>
              <a:rPr lang="en-US" sz="2400" dirty="0"/>
            </a:br>
            <a:r>
              <a:rPr lang="en-US" sz="2400" dirty="0"/>
              <a:t>AppExchange</a:t>
            </a:r>
          </a:p>
          <a:p>
            <a:endParaRPr lang="en-US" sz="2400" dirty="0"/>
          </a:p>
        </p:txBody>
      </p:sp>
      <p:grpSp>
        <p:nvGrpSpPr>
          <p:cNvPr id="7" name="Group 6">
            <a:extLst>
              <a:ext uri="{FF2B5EF4-FFF2-40B4-BE49-F238E27FC236}">
                <a16:creationId xmlns:a16="http://schemas.microsoft.com/office/drawing/2014/main" id="{E516CCF8-BA32-47E5-90A8-FD05D93FCF27}"/>
              </a:ext>
            </a:extLst>
          </p:cNvPr>
          <p:cNvGrpSpPr/>
          <p:nvPr/>
        </p:nvGrpSpPr>
        <p:grpSpPr>
          <a:xfrm>
            <a:off x="10956884" y="114363"/>
            <a:ext cx="1064100" cy="345690"/>
            <a:chOff x="902001" y="411944"/>
            <a:chExt cx="3363944" cy="1092831"/>
          </a:xfrm>
        </p:grpSpPr>
        <p:sp>
          <p:nvSpPr>
            <p:cNvPr id="8" name="Oval 7">
              <a:extLst>
                <a:ext uri="{FF2B5EF4-FFF2-40B4-BE49-F238E27FC236}">
                  <a16:creationId xmlns:a16="http://schemas.microsoft.com/office/drawing/2014/main" id="{37CEF26C-6AC2-420A-B1BE-0912A3992DA7}"/>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http://www.radixbay.com/home/wp-content/uploads/2014/06/Radixbay_r_cc1.png">
              <a:extLst>
                <a:ext uri="{FF2B5EF4-FFF2-40B4-BE49-F238E27FC236}">
                  <a16:creationId xmlns:a16="http://schemas.microsoft.com/office/drawing/2014/main" id="{B6538C28-FBB6-456E-ADE6-FB3E542E8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69858ED8-07CF-4198-8814-715699B7880F}"/>
              </a:ext>
            </a:extLst>
          </p:cNvPr>
          <p:cNvPicPr>
            <a:picLocks noChangeAspect="1"/>
          </p:cNvPicPr>
          <p:nvPr/>
        </p:nvPicPr>
        <p:blipFill>
          <a:blip r:embed="rId4"/>
          <a:stretch>
            <a:fillRect/>
          </a:stretch>
        </p:blipFill>
        <p:spPr>
          <a:xfrm>
            <a:off x="4240174" y="2437867"/>
            <a:ext cx="7423741" cy="4305770"/>
          </a:xfrm>
          <a:prstGeom prst="rect">
            <a:avLst/>
          </a:prstGeom>
        </p:spPr>
      </p:pic>
      <p:pic>
        <p:nvPicPr>
          <p:cNvPr id="13" name="Picture 12">
            <a:extLst>
              <a:ext uri="{FF2B5EF4-FFF2-40B4-BE49-F238E27FC236}">
                <a16:creationId xmlns:a16="http://schemas.microsoft.com/office/drawing/2014/main" id="{898D2D18-1FEE-4CA6-8D6A-4D6868FB5632}"/>
              </a:ext>
            </a:extLst>
          </p:cNvPr>
          <p:cNvPicPr>
            <a:picLocks noChangeAspect="1"/>
          </p:cNvPicPr>
          <p:nvPr/>
        </p:nvPicPr>
        <p:blipFill>
          <a:blip r:embed="rId5"/>
          <a:stretch>
            <a:fillRect/>
          </a:stretch>
        </p:blipFill>
        <p:spPr>
          <a:xfrm>
            <a:off x="10044205" y="774347"/>
            <a:ext cx="2024838" cy="1475239"/>
          </a:xfrm>
          <a:prstGeom prst="rect">
            <a:avLst/>
          </a:prstGeom>
          <a:ln>
            <a:solidFill>
              <a:srgbClr val="1CADE5"/>
            </a:solidFill>
          </a:ln>
        </p:spPr>
      </p:pic>
    </p:spTree>
    <p:extLst>
      <p:ext uri="{BB962C8B-B14F-4D97-AF65-F5344CB8AC3E}">
        <p14:creationId xmlns:p14="http://schemas.microsoft.com/office/powerpoint/2010/main" val="1386530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Data Migration Permission Set</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4" name="Content Placeholder 2">
            <a:extLst>
              <a:ext uri="{FF2B5EF4-FFF2-40B4-BE49-F238E27FC236}">
                <a16:creationId xmlns:a16="http://schemas.microsoft.com/office/drawing/2014/main" id="{7D204655-96EA-451F-B88B-A7859A59A4A3}"/>
              </a:ext>
            </a:extLst>
          </p:cNvPr>
          <p:cNvSpPr txBox="1">
            <a:spLocks/>
          </p:cNvSpPr>
          <p:nvPr/>
        </p:nvSpPr>
        <p:spPr>
          <a:xfrm>
            <a:off x="2759456" y="1860963"/>
            <a:ext cx="5698744" cy="3136074"/>
          </a:xfrm>
          <a:prstGeom prst="rect">
            <a:avLst/>
          </a:prstGeom>
        </p:spPr>
        <p:txBody>
          <a:bodyPr vert="horz" lIns="91440" tIns="45720" rIns="91440" bIns="45720" rtlCol="0">
            <a:normAutofit/>
          </a:bodyPr>
          <a:lstStyle>
            <a:defPPr>
              <a:defRPr lang="en-US"/>
            </a:defPPr>
            <a:lvl1pPr marL="228600" indent="-228600">
              <a:lnSpc>
                <a:spcPct val="90000"/>
              </a:lnSpc>
              <a:spcBef>
                <a:spcPts val="1000"/>
              </a:spcBef>
              <a:buFont typeface="Arial" panose="020B0604020202020204" pitchFamily="34" charset="0"/>
              <a:buChar char="•"/>
              <a:defRPr sz="2400"/>
            </a:lvl1pPr>
            <a:lvl2pPr marL="685800" lvl="1" indent="-228600">
              <a:lnSpc>
                <a:spcPct val="90000"/>
              </a:lnSpc>
              <a:spcBef>
                <a:spcPts val="500"/>
              </a:spcBef>
              <a:buFont typeface="Arial" panose="020B0604020202020204" pitchFamily="34" charset="0"/>
              <a:buChar char="•"/>
              <a:defRPr sz="20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System Permissions</a:t>
            </a:r>
          </a:p>
          <a:p>
            <a:pPr lvl="1"/>
            <a:r>
              <a:rPr lang="en-US" dirty="0"/>
              <a:t>Set Audit Fields upon Record Creation</a:t>
            </a:r>
          </a:p>
          <a:p>
            <a:pPr lvl="1"/>
            <a:r>
              <a:rPr lang="en-US" dirty="0"/>
              <a:t>Update Records with Inactive Owners</a:t>
            </a:r>
          </a:p>
          <a:p>
            <a:pPr lvl="1"/>
            <a:r>
              <a:rPr lang="en-US" dirty="0"/>
              <a:t>Bulk API Hard Delete</a:t>
            </a:r>
          </a:p>
          <a:p>
            <a:pPr lvl="1"/>
            <a:endParaRPr lang="en-US" dirty="0"/>
          </a:p>
          <a:p>
            <a:r>
              <a:rPr lang="en-US" dirty="0"/>
              <a:t>App Permissions</a:t>
            </a:r>
          </a:p>
          <a:p>
            <a:pPr lvl="1"/>
            <a:r>
              <a:rPr lang="en-US" dirty="0"/>
              <a:t>View and Edit Converted Leads</a:t>
            </a:r>
          </a:p>
          <a:p>
            <a:pPr lvl="1"/>
            <a:r>
              <a:rPr lang="en-US" dirty="0"/>
              <a:t>Query All Files</a:t>
            </a:r>
          </a:p>
        </p:txBody>
      </p:sp>
      <p:pic>
        <p:nvPicPr>
          <p:cNvPr id="5" name="Picture 6">
            <a:extLst>
              <a:ext uri="{FF2B5EF4-FFF2-40B4-BE49-F238E27FC236}">
                <a16:creationId xmlns:a16="http://schemas.microsoft.com/office/drawing/2014/main" id="{589AD4FA-6CB6-4074-A81B-345D25B4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721" y="1251684"/>
            <a:ext cx="1858014" cy="269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a:extLst>
              <a:ext uri="{FF2B5EF4-FFF2-40B4-BE49-F238E27FC236}">
                <a16:creationId xmlns:a16="http://schemas.microsoft.com/office/drawing/2014/main" id="{1A588B28-39D3-4F90-AA46-CD989BB5AC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186" y="4570416"/>
            <a:ext cx="1858014" cy="187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B2B74BCE-3937-4021-850F-53662CB2EDBD}"/>
              </a:ext>
            </a:extLst>
          </p:cNvPr>
          <p:cNvGrpSpPr/>
          <p:nvPr/>
        </p:nvGrpSpPr>
        <p:grpSpPr>
          <a:xfrm>
            <a:off x="10956884" y="114363"/>
            <a:ext cx="1064100" cy="345690"/>
            <a:chOff x="902001" y="411944"/>
            <a:chExt cx="3363944" cy="1092831"/>
          </a:xfrm>
        </p:grpSpPr>
        <p:sp>
          <p:nvSpPr>
            <p:cNvPr id="9" name="Oval 8">
              <a:extLst>
                <a:ext uri="{FF2B5EF4-FFF2-40B4-BE49-F238E27FC236}">
                  <a16:creationId xmlns:a16="http://schemas.microsoft.com/office/drawing/2014/main" id="{40936ECA-01D3-4DCB-BB82-4B803E560C63}"/>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http://www.radixbay.com/home/wp-content/uploads/2014/06/Radixbay_r_cc1.png">
              <a:extLst>
                <a:ext uri="{FF2B5EF4-FFF2-40B4-BE49-F238E27FC236}">
                  <a16:creationId xmlns:a16="http://schemas.microsoft.com/office/drawing/2014/main" id="{26938AA4-2526-464D-9E3C-C1040D4A16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5414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ANT Migration Tool</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4" name="Content Placeholder 2">
            <a:extLst>
              <a:ext uri="{FF2B5EF4-FFF2-40B4-BE49-F238E27FC236}">
                <a16:creationId xmlns:a16="http://schemas.microsoft.com/office/drawing/2014/main" id="{7C159D18-C6F5-4C16-916C-C108EF3A2A4D}"/>
              </a:ext>
            </a:extLst>
          </p:cNvPr>
          <p:cNvSpPr>
            <a:spLocks noGrp="1"/>
          </p:cNvSpPr>
          <p:nvPr>
            <p:ph idx="1"/>
          </p:nvPr>
        </p:nvSpPr>
        <p:spPr>
          <a:xfrm>
            <a:off x="676661" y="1214064"/>
            <a:ext cx="6845921" cy="871151"/>
          </a:xfrm>
        </p:spPr>
        <p:txBody>
          <a:bodyPr>
            <a:noAutofit/>
          </a:bodyPr>
          <a:lstStyle/>
          <a:p>
            <a:r>
              <a:rPr lang="en-US" sz="2400" dirty="0"/>
              <a:t>Push metadata to Salesforce orgs</a:t>
            </a:r>
          </a:p>
          <a:p>
            <a:r>
              <a:rPr lang="en-US" sz="2400" dirty="0"/>
              <a:t>Behaves like a Change Set </a:t>
            </a:r>
          </a:p>
        </p:txBody>
      </p:sp>
      <p:pic>
        <p:nvPicPr>
          <p:cNvPr id="6" name="Picture 5">
            <a:extLst>
              <a:ext uri="{FF2B5EF4-FFF2-40B4-BE49-F238E27FC236}">
                <a16:creationId xmlns:a16="http://schemas.microsoft.com/office/drawing/2014/main" id="{55728814-030C-48E6-83BC-19311AECF37C}"/>
              </a:ext>
            </a:extLst>
          </p:cNvPr>
          <p:cNvPicPr>
            <a:picLocks noChangeAspect="1"/>
          </p:cNvPicPr>
          <p:nvPr/>
        </p:nvPicPr>
        <p:blipFill>
          <a:blip r:embed="rId3"/>
          <a:stretch>
            <a:fillRect/>
          </a:stretch>
        </p:blipFill>
        <p:spPr>
          <a:xfrm>
            <a:off x="951317" y="2386091"/>
            <a:ext cx="10289366" cy="4064769"/>
          </a:xfrm>
          <a:prstGeom prst="rect">
            <a:avLst/>
          </a:prstGeom>
          <a:ln>
            <a:solidFill>
              <a:schemeClr val="accent1"/>
            </a:solidFill>
          </a:ln>
        </p:spPr>
      </p:pic>
      <p:sp>
        <p:nvSpPr>
          <p:cNvPr id="9" name="TextBox 8">
            <a:extLst>
              <a:ext uri="{FF2B5EF4-FFF2-40B4-BE49-F238E27FC236}">
                <a16:creationId xmlns:a16="http://schemas.microsoft.com/office/drawing/2014/main" id="{0C8BF509-AE32-4472-A380-33128B171099}"/>
              </a:ext>
            </a:extLst>
          </p:cNvPr>
          <p:cNvSpPr txBox="1"/>
          <p:nvPr/>
        </p:nvSpPr>
        <p:spPr>
          <a:xfrm>
            <a:off x="9411235" y="5032936"/>
            <a:ext cx="2178253" cy="646331"/>
          </a:xfrm>
          <a:prstGeom prst="rect">
            <a:avLst/>
          </a:prstGeom>
          <a:solidFill>
            <a:schemeClr val="accent1"/>
          </a:solidFill>
        </p:spPr>
        <p:txBody>
          <a:bodyPr wrap="square" rtlCol="0">
            <a:spAutoFit/>
          </a:bodyPr>
          <a:lstStyle/>
          <a:p>
            <a:r>
              <a:rPr lang="en-US" dirty="0">
                <a:solidFill>
                  <a:schemeClr val="lt1"/>
                </a:solidFill>
              </a:rPr>
              <a:t>Create target orgs in the build.xml file</a:t>
            </a:r>
          </a:p>
        </p:txBody>
      </p:sp>
      <p:sp>
        <p:nvSpPr>
          <p:cNvPr id="14" name="Oval 13">
            <a:extLst>
              <a:ext uri="{FF2B5EF4-FFF2-40B4-BE49-F238E27FC236}">
                <a16:creationId xmlns:a16="http://schemas.microsoft.com/office/drawing/2014/main" id="{91598904-E937-4E40-A4CA-4124A4B77DC7}"/>
              </a:ext>
            </a:extLst>
          </p:cNvPr>
          <p:cNvSpPr/>
          <p:nvPr/>
        </p:nvSpPr>
        <p:spPr>
          <a:xfrm>
            <a:off x="7522582" y="6201028"/>
            <a:ext cx="389518" cy="3387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sp>
        <p:nvSpPr>
          <p:cNvPr id="2" name="Rectangle 1">
            <a:extLst>
              <a:ext uri="{FF2B5EF4-FFF2-40B4-BE49-F238E27FC236}">
                <a16:creationId xmlns:a16="http://schemas.microsoft.com/office/drawing/2014/main" id="{BF8AC7C6-2892-45BF-A427-0BEE39820D54}"/>
              </a:ext>
            </a:extLst>
          </p:cNvPr>
          <p:cNvSpPr/>
          <p:nvPr/>
        </p:nvSpPr>
        <p:spPr>
          <a:xfrm>
            <a:off x="8013700" y="6095768"/>
            <a:ext cx="22860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Call the ANT target in your terminal </a:t>
            </a:r>
          </a:p>
        </p:txBody>
      </p:sp>
      <p:sp>
        <p:nvSpPr>
          <p:cNvPr id="17" name="Oval 16">
            <a:extLst>
              <a:ext uri="{FF2B5EF4-FFF2-40B4-BE49-F238E27FC236}">
                <a16:creationId xmlns:a16="http://schemas.microsoft.com/office/drawing/2014/main" id="{3170CD9F-C4A5-4FDD-8FD2-CDD5C26BD664}"/>
              </a:ext>
            </a:extLst>
          </p:cNvPr>
          <p:cNvSpPr/>
          <p:nvPr/>
        </p:nvSpPr>
        <p:spPr>
          <a:xfrm>
            <a:off x="8923841" y="5186707"/>
            <a:ext cx="389518" cy="3387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sp>
        <p:nvSpPr>
          <p:cNvPr id="18" name="TextBox 17">
            <a:extLst>
              <a:ext uri="{FF2B5EF4-FFF2-40B4-BE49-F238E27FC236}">
                <a16:creationId xmlns:a16="http://schemas.microsoft.com/office/drawing/2014/main" id="{23FD2F38-3738-4E18-94F8-7CD26BBB78F9}"/>
              </a:ext>
            </a:extLst>
          </p:cNvPr>
          <p:cNvSpPr txBox="1"/>
          <p:nvPr/>
        </p:nvSpPr>
        <p:spPr>
          <a:xfrm>
            <a:off x="2480197" y="6071454"/>
            <a:ext cx="2286001" cy="646331"/>
          </a:xfrm>
          <a:prstGeom prst="rect">
            <a:avLst/>
          </a:prstGeom>
          <a:solidFill>
            <a:schemeClr val="accent1"/>
          </a:solidFill>
        </p:spPr>
        <p:txBody>
          <a:bodyPr wrap="square" rtlCol="0">
            <a:spAutoFit/>
          </a:bodyPr>
          <a:lstStyle/>
          <a:p>
            <a:r>
              <a:rPr lang="en-US" dirty="0">
                <a:solidFill>
                  <a:schemeClr val="lt1"/>
                </a:solidFill>
              </a:rPr>
              <a:t>Metadata is retrieved and can be deployed</a:t>
            </a:r>
          </a:p>
        </p:txBody>
      </p:sp>
      <p:sp>
        <p:nvSpPr>
          <p:cNvPr id="19" name="Oval 18">
            <a:extLst>
              <a:ext uri="{FF2B5EF4-FFF2-40B4-BE49-F238E27FC236}">
                <a16:creationId xmlns:a16="http://schemas.microsoft.com/office/drawing/2014/main" id="{29F57346-E1F9-4B87-AD02-0B26785F41D2}"/>
              </a:ext>
            </a:extLst>
          </p:cNvPr>
          <p:cNvSpPr/>
          <p:nvPr/>
        </p:nvSpPr>
        <p:spPr>
          <a:xfrm>
            <a:off x="2018203" y="6225225"/>
            <a:ext cx="389518" cy="3387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sp>
        <p:nvSpPr>
          <p:cNvPr id="20" name="TextBox 19">
            <a:extLst>
              <a:ext uri="{FF2B5EF4-FFF2-40B4-BE49-F238E27FC236}">
                <a16:creationId xmlns:a16="http://schemas.microsoft.com/office/drawing/2014/main" id="{3DF58EC7-ECE5-45B8-BD28-F0014323C8CC}"/>
              </a:ext>
            </a:extLst>
          </p:cNvPr>
          <p:cNvSpPr txBox="1"/>
          <p:nvPr/>
        </p:nvSpPr>
        <p:spPr>
          <a:xfrm>
            <a:off x="5527984" y="2029609"/>
            <a:ext cx="2782610" cy="646331"/>
          </a:xfrm>
          <a:prstGeom prst="rect">
            <a:avLst/>
          </a:prstGeom>
          <a:solidFill>
            <a:schemeClr val="accent1"/>
          </a:solidFill>
        </p:spPr>
        <p:txBody>
          <a:bodyPr wrap="square" rtlCol="0">
            <a:spAutoFit/>
          </a:bodyPr>
          <a:lstStyle/>
          <a:p>
            <a:r>
              <a:rPr lang="it-IT" dirty="0">
                <a:solidFill>
                  <a:schemeClr val="lt1"/>
                </a:solidFill>
              </a:rPr>
              <a:t>Define Metadata to retrieve in package.xml file</a:t>
            </a:r>
          </a:p>
        </p:txBody>
      </p:sp>
      <p:sp>
        <p:nvSpPr>
          <p:cNvPr id="21" name="Oval 20">
            <a:extLst>
              <a:ext uri="{FF2B5EF4-FFF2-40B4-BE49-F238E27FC236}">
                <a16:creationId xmlns:a16="http://schemas.microsoft.com/office/drawing/2014/main" id="{DE87D98B-124C-4498-BCDB-0059368F868E}"/>
              </a:ext>
            </a:extLst>
          </p:cNvPr>
          <p:cNvSpPr/>
          <p:nvPr/>
        </p:nvSpPr>
        <p:spPr>
          <a:xfrm>
            <a:off x="5040590" y="2183380"/>
            <a:ext cx="389518" cy="3387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grpSp>
        <p:nvGrpSpPr>
          <p:cNvPr id="15" name="Group 14">
            <a:extLst>
              <a:ext uri="{FF2B5EF4-FFF2-40B4-BE49-F238E27FC236}">
                <a16:creationId xmlns:a16="http://schemas.microsoft.com/office/drawing/2014/main" id="{DFFD86AE-10A6-47C5-9D21-888F935973F2}"/>
              </a:ext>
            </a:extLst>
          </p:cNvPr>
          <p:cNvGrpSpPr/>
          <p:nvPr/>
        </p:nvGrpSpPr>
        <p:grpSpPr>
          <a:xfrm>
            <a:off x="10956884" y="114363"/>
            <a:ext cx="1064100" cy="345690"/>
            <a:chOff x="902001" y="411944"/>
            <a:chExt cx="3363944" cy="1092831"/>
          </a:xfrm>
        </p:grpSpPr>
        <p:sp>
          <p:nvSpPr>
            <p:cNvPr id="16" name="Oval 15">
              <a:extLst>
                <a:ext uri="{FF2B5EF4-FFF2-40B4-BE49-F238E27FC236}">
                  <a16:creationId xmlns:a16="http://schemas.microsoft.com/office/drawing/2014/main" id="{63FF4D87-6350-47B2-A4C8-1BA8CCE22F78}"/>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 descr="http://www.radixbay.com/home/wp-content/uploads/2014/06/Radixbay_r_cc1.png">
              <a:extLst>
                <a:ext uri="{FF2B5EF4-FFF2-40B4-BE49-F238E27FC236}">
                  <a16:creationId xmlns:a16="http://schemas.microsoft.com/office/drawing/2014/main" id="{3F4E8DC3-CB68-4865-A9AD-74EB4CAF5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7046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Salesforce package.xml Builder</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pic>
        <p:nvPicPr>
          <p:cNvPr id="4" name="Content Placeholder 5">
            <a:extLst>
              <a:ext uri="{FF2B5EF4-FFF2-40B4-BE49-F238E27FC236}">
                <a16:creationId xmlns:a16="http://schemas.microsoft.com/office/drawing/2014/main" id="{34AD877C-FF1B-4F9A-AB34-66A21B5BBE37}"/>
              </a:ext>
            </a:extLst>
          </p:cNvPr>
          <p:cNvPicPr>
            <a:picLocks noGrp="1" noChangeAspect="1"/>
          </p:cNvPicPr>
          <p:nvPr>
            <p:ph idx="1"/>
          </p:nvPr>
        </p:nvPicPr>
        <p:blipFill>
          <a:blip r:embed="rId3"/>
          <a:stretch>
            <a:fillRect/>
          </a:stretch>
        </p:blipFill>
        <p:spPr>
          <a:xfrm>
            <a:off x="288855" y="1774669"/>
            <a:ext cx="6239563" cy="1654331"/>
          </a:xfrm>
          <a:ln>
            <a:solidFill>
              <a:srgbClr val="1CADE5"/>
            </a:solidFill>
          </a:ln>
        </p:spPr>
      </p:pic>
      <p:sp>
        <p:nvSpPr>
          <p:cNvPr id="5" name="Content Placeholder 2">
            <a:extLst>
              <a:ext uri="{FF2B5EF4-FFF2-40B4-BE49-F238E27FC236}">
                <a16:creationId xmlns:a16="http://schemas.microsoft.com/office/drawing/2014/main" id="{922AD441-C20F-4A71-ACB5-F9A6CFDE2C7E}"/>
              </a:ext>
            </a:extLst>
          </p:cNvPr>
          <p:cNvSpPr txBox="1">
            <a:spLocks/>
          </p:cNvSpPr>
          <p:nvPr/>
        </p:nvSpPr>
        <p:spPr>
          <a:xfrm>
            <a:off x="2321872" y="1104010"/>
            <a:ext cx="7857744" cy="60794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US" sz="2800" dirty="0"/>
              <a:t>Quickly retrieves Salesforce metadata in XML format</a:t>
            </a:r>
          </a:p>
          <a:p>
            <a:pPr marL="0" indent="0">
              <a:buNone/>
            </a:pPr>
            <a:endParaRPr lang="en-US" sz="2800" dirty="0"/>
          </a:p>
        </p:txBody>
      </p:sp>
      <p:pic>
        <p:nvPicPr>
          <p:cNvPr id="6" name="Picture 5">
            <a:extLst>
              <a:ext uri="{FF2B5EF4-FFF2-40B4-BE49-F238E27FC236}">
                <a16:creationId xmlns:a16="http://schemas.microsoft.com/office/drawing/2014/main" id="{F9F152D9-5402-41B4-95D5-66FCC3E2DFEF}"/>
              </a:ext>
            </a:extLst>
          </p:cNvPr>
          <p:cNvPicPr>
            <a:picLocks noChangeAspect="1"/>
          </p:cNvPicPr>
          <p:nvPr/>
        </p:nvPicPr>
        <p:blipFill>
          <a:blip r:embed="rId4"/>
          <a:stretch>
            <a:fillRect/>
          </a:stretch>
        </p:blipFill>
        <p:spPr>
          <a:xfrm>
            <a:off x="288855" y="3559519"/>
            <a:ext cx="5483731" cy="2463504"/>
          </a:xfrm>
          <a:prstGeom prst="rect">
            <a:avLst/>
          </a:prstGeom>
          <a:ln>
            <a:solidFill>
              <a:srgbClr val="1CADE5"/>
            </a:solidFill>
          </a:ln>
        </p:spPr>
      </p:pic>
      <p:pic>
        <p:nvPicPr>
          <p:cNvPr id="7" name="Picture 6">
            <a:extLst>
              <a:ext uri="{FF2B5EF4-FFF2-40B4-BE49-F238E27FC236}">
                <a16:creationId xmlns:a16="http://schemas.microsoft.com/office/drawing/2014/main" id="{95425160-6A89-4B53-8D5D-E56C1C29D05E}"/>
              </a:ext>
            </a:extLst>
          </p:cNvPr>
          <p:cNvPicPr>
            <a:picLocks noChangeAspect="1"/>
          </p:cNvPicPr>
          <p:nvPr/>
        </p:nvPicPr>
        <p:blipFill>
          <a:blip r:embed="rId5"/>
          <a:stretch>
            <a:fillRect/>
          </a:stretch>
        </p:blipFill>
        <p:spPr>
          <a:xfrm>
            <a:off x="5366118" y="2382616"/>
            <a:ext cx="6825882" cy="3825030"/>
          </a:xfrm>
          <a:prstGeom prst="rect">
            <a:avLst/>
          </a:prstGeom>
          <a:ln>
            <a:solidFill>
              <a:srgbClr val="1CADE5"/>
            </a:solidFill>
          </a:ln>
        </p:spPr>
      </p:pic>
      <p:grpSp>
        <p:nvGrpSpPr>
          <p:cNvPr id="8" name="Group 7">
            <a:extLst>
              <a:ext uri="{FF2B5EF4-FFF2-40B4-BE49-F238E27FC236}">
                <a16:creationId xmlns:a16="http://schemas.microsoft.com/office/drawing/2014/main" id="{9FF379AD-1FAE-4219-8AB6-EFD127AEB272}"/>
              </a:ext>
            </a:extLst>
          </p:cNvPr>
          <p:cNvGrpSpPr/>
          <p:nvPr/>
        </p:nvGrpSpPr>
        <p:grpSpPr>
          <a:xfrm>
            <a:off x="10956884" y="114363"/>
            <a:ext cx="1064100" cy="345690"/>
            <a:chOff x="902001" y="411944"/>
            <a:chExt cx="3363944" cy="1092831"/>
          </a:xfrm>
        </p:grpSpPr>
        <p:sp>
          <p:nvSpPr>
            <p:cNvPr id="9" name="Oval 8">
              <a:extLst>
                <a:ext uri="{FF2B5EF4-FFF2-40B4-BE49-F238E27FC236}">
                  <a16:creationId xmlns:a16="http://schemas.microsoft.com/office/drawing/2014/main" id="{B62A8634-0EBC-49A5-A9E5-785EA1F7C853}"/>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http://www.radixbay.com/home/wp-content/uploads/2014/06/Radixbay_r_cc1.png">
              <a:extLst>
                <a:ext uri="{FF2B5EF4-FFF2-40B4-BE49-F238E27FC236}">
                  <a16:creationId xmlns:a16="http://schemas.microsoft.com/office/drawing/2014/main" id="{16B6094A-0262-4947-9FAC-4B99841FD4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7813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Workbench</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4" name="Content Placeholder 2">
            <a:extLst>
              <a:ext uri="{FF2B5EF4-FFF2-40B4-BE49-F238E27FC236}">
                <a16:creationId xmlns:a16="http://schemas.microsoft.com/office/drawing/2014/main" id="{9A9DE444-6341-4C79-90F0-3C5A6C3E72D4}"/>
              </a:ext>
            </a:extLst>
          </p:cNvPr>
          <p:cNvSpPr txBox="1">
            <a:spLocks/>
          </p:cNvSpPr>
          <p:nvPr/>
        </p:nvSpPr>
        <p:spPr>
          <a:xfrm>
            <a:off x="1095756" y="1500038"/>
            <a:ext cx="4419732" cy="3198962"/>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Connect to any Salesforce org</a:t>
            </a:r>
          </a:p>
          <a:p>
            <a:r>
              <a:rPr lang="en-US" dirty="0"/>
              <a:t>Run SOQL queries </a:t>
            </a:r>
          </a:p>
          <a:p>
            <a:r>
              <a:rPr lang="en-US" dirty="0"/>
              <a:t>View metadata</a:t>
            </a:r>
          </a:p>
          <a:p>
            <a:r>
              <a:rPr lang="en-US" dirty="0"/>
              <a:t>Quickly perform DML operations </a:t>
            </a:r>
          </a:p>
        </p:txBody>
      </p:sp>
      <p:pic>
        <p:nvPicPr>
          <p:cNvPr id="5" name="Content Placeholder 10">
            <a:extLst>
              <a:ext uri="{FF2B5EF4-FFF2-40B4-BE49-F238E27FC236}">
                <a16:creationId xmlns:a16="http://schemas.microsoft.com/office/drawing/2014/main" id="{5AD719A4-4A66-4F57-AEF8-6FC2B9FFFFE3}"/>
              </a:ext>
            </a:extLst>
          </p:cNvPr>
          <p:cNvPicPr>
            <a:picLocks noGrp="1" noChangeAspect="1"/>
          </p:cNvPicPr>
          <p:nvPr>
            <p:ph idx="1"/>
          </p:nvPr>
        </p:nvPicPr>
        <p:blipFill>
          <a:blip r:embed="rId3"/>
          <a:stretch>
            <a:fillRect/>
          </a:stretch>
        </p:blipFill>
        <p:spPr>
          <a:xfrm>
            <a:off x="6096000" y="850900"/>
            <a:ext cx="3897583" cy="4234285"/>
          </a:xfrm>
          <a:ln>
            <a:solidFill>
              <a:srgbClr val="1CADE5"/>
            </a:solidFill>
          </a:ln>
        </p:spPr>
      </p:pic>
      <p:pic>
        <p:nvPicPr>
          <p:cNvPr id="6" name="Content Placeholder 10">
            <a:extLst>
              <a:ext uri="{FF2B5EF4-FFF2-40B4-BE49-F238E27FC236}">
                <a16:creationId xmlns:a16="http://schemas.microsoft.com/office/drawing/2014/main" id="{B98F584D-FC66-4AA5-9D23-2D9C862CB5D1}"/>
              </a:ext>
            </a:extLst>
          </p:cNvPr>
          <p:cNvPicPr>
            <a:picLocks noChangeAspect="1"/>
          </p:cNvPicPr>
          <p:nvPr/>
        </p:nvPicPr>
        <p:blipFill>
          <a:blip r:embed="rId4"/>
          <a:srcRect/>
          <a:stretch/>
        </p:blipFill>
        <p:spPr>
          <a:xfrm>
            <a:off x="8131187" y="2500387"/>
            <a:ext cx="3897583" cy="3764594"/>
          </a:xfrm>
          <a:prstGeom prst="rect">
            <a:avLst/>
          </a:prstGeom>
          <a:ln>
            <a:solidFill>
              <a:srgbClr val="1CADE5"/>
            </a:solidFill>
          </a:ln>
        </p:spPr>
      </p:pic>
      <p:grpSp>
        <p:nvGrpSpPr>
          <p:cNvPr id="7" name="Group 6">
            <a:extLst>
              <a:ext uri="{FF2B5EF4-FFF2-40B4-BE49-F238E27FC236}">
                <a16:creationId xmlns:a16="http://schemas.microsoft.com/office/drawing/2014/main" id="{976499A4-5D01-451B-988D-8F0E5E98445E}"/>
              </a:ext>
            </a:extLst>
          </p:cNvPr>
          <p:cNvGrpSpPr/>
          <p:nvPr/>
        </p:nvGrpSpPr>
        <p:grpSpPr>
          <a:xfrm>
            <a:off x="10956884" y="114363"/>
            <a:ext cx="1064100" cy="345690"/>
            <a:chOff x="902001" y="411944"/>
            <a:chExt cx="3363944" cy="1092831"/>
          </a:xfrm>
        </p:grpSpPr>
        <p:sp>
          <p:nvSpPr>
            <p:cNvPr id="8" name="Oval 7">
              <a:extLst>
                <a:ext uri="{FF2B5EF4-FFF2-40B4-BE49-F238E27FC236}">
                  <a16:creationId xmlns:a16="http://schemas.microsoft.com/office/drawing/2014/main" id="{FABFB1BE-B90C-455B-973B-2BAF2F42B23D}"/>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http://www.radixbay.com/home/wp-content/uploads/2014/06/Radixbay_r_cc1.png">
              <a:extLst>
                <a:ext uri="{FF2B5EF4-FFF2-40B4-BE49-F238E27FC236}">
                  <a16:creationId xmlns:a16="http://schemas.microsoft.com/office/drawing/2014/main" id="{9DE03330-4A3B-4F21-A060-C90CD0B16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5750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Top 5 Recommendations</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grpSp>
        <p:nvGrpSpPr>
          <p:cNvPr id="6" name="Group 5">
            <a:extLst>
              <a:ext uri="{FF2B5EF4-FFF2-40B4-BE49-F238E27FC236}">
                <a16:creationId xmlns:a16="http://schemas.microsoft.com/office/drawing/2014/main" id="{C4B1246B-C224-441F-AEE2-DA948F830E74}"/>
              </a:ext>
            </a:extLst>
          </p:cNvPr>
          <p:cNvGrpSpPr/>
          <p:nvPr/>
        </p:nvGrpSpPr>
        <p:grpSpPr>
          <a:xfrm>
            <a:off x="10956884" y="114363"/>
            <a:ext cx="1064100" cy="345690"/>
            <a:chOff x="902001" y="411944"/>
            <a:chExt cx="3363944" cy="1092831"/>
          </a:xfrm>
        </p:grpSpPr>
        <p:sp>
          <p:nvSpPr>
            <p:cNvPr id="7" name="Oval 6">
              <a:extLst>
                <a:ext uri="{FF2B5EF4-FFF2-40B4-BE49-F238E27FC236}">
                  <a16:creationId xmlns:a16="http://schemas.microsoft.com/office/drawing/2014/main" id="{7475DD34-EC28-4B5C-8ABB-802CBE7DFFEB}"/>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http://www.radixbay.com/home/wp-content/uploads/2014/06/Radixbay_r_cc1.png">
              <a:extLst>
                <a:ext uri="{FF2B5EF4-FFF2-40B4-BE49-F238E27FC236}">
                  <a16:creationId xmlns:a16="http://schemas.microsoft.com/office/drawing/2014/main" id="{A09DC928-162A-4341-B036-67DA9AF76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Image result for blank blackboard">
            <a:extLst>
              <a:ext uri="{FF2B5EF4-FFF2-40B4-BE49-F238E27FC236}">
                <a16:creationId xmlns:a16="http://schemas.microsoft.com/office/drawing/2014/main" id="{6F981E61-B3DC-4D1A-A30F-F4F5251D8C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336" y="1584248"/>
            <a:ext cx="6295408" cy="4917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882EFE-498B-4CAD-9DF9-E4EA09BD4D50}"/>
              </a:ext>
            </a:extLst>
          </p:cNvPr>
          <p:cNvSpPr txBox="1"/>
          <p:nvPr/>
        </p:nvSpPr>
        <p:spPr>
          <a:xfrm>
            <a:off x="3612679" y="1938140"/>
            <a:ext cx="5168723" cy="3359061"/>
          </a:xfrm>
          <a:prstGeom prst="rect">
            <a:avLst/>
          </a:prstGeom>
          <a:noFill/>
        </p:spPr>
        <p:txBody>
          <a:bodyPr wrap="none" rtlCol="0">
            <a:spAutoFit/>
          </a:bodyPr>
          <a:lstStyle/>
          <a:p>
            <a:pPr marL="342900" indent="-342900">
              <a:lnSpc>
                <a:spcPct val="150000"/>
              </a:lnSpc>
              <a:buFont typeface="+mj-lt"/>
              <a:buAutoNum type="arabicPeriod"/>
            </a:pPr>
            <a:r>
              <a:rPr lang="en-US" sz="2400" dirty="0">
                <a:solidFill>
                  <a:schemeClr val="bg1"/>
                </a:solidFill>
              </a:rPr>
              <a:t>Complete a data migration workbook</a:t>
            </a:r>
          </a:p>
          <a:p>
            <a:pPr marL="342900" indent="-342900">
              <a:lnSpc>
                <a:spcPct val="150000"/>
              </a:lnSpc>
              <a:buFont typeface="+mj-lt"/>
              <a:buAutoNum type="arabicPeriod"/>
            </a:pPr>
            <a:r>
              <a:rPr lang="en-US" sz="2400" dirty="0">
                <a:solidFill>
                  <a:schemeClr val="bg1"/>
                </a:solidFill>
              </a:rPr>
              <a:t>Migrate using legacy IDs</a:t>
            </a:r>
          </a:p>
          <a:p>
            <a:pPr marL="342900" indent="-342900">
              <a:lnSpc>
                <a:spcPct val="150000"/>
              </a:lnSpc>
              <a:buFont typeface="+mj-lt"/>
              <a:buAutoNum type="arabicPeriod"/>
            </a:pPr>
            <a:r>
              <a:rPr lang="en-US" sz="2400" dirty="0">
                <a:solidFill>
                  <a:schemeClr val="bg1"/>
                </a:solidFill>
              </a:rPr>
              <a:t>Check configuration</a:t>
            </a:r>
          </a:p>
          <a:p>
            <a:pPr marL="342900" indent="-342900">
              <a:lnSpc>
                <a:spcPct val="150000"/>
              </a:lnSpc>
              <a:buFont typeface="+mj-lt"/>
              <a:buAutoNum type="arabicPeriod"/>
            </a:pPr>
            <a:r>
              <a:rPr lang="en-US" sz="2400" dirty="0">
                <a:solidFill>
                  <a:schemeClr val="bg1"/>
                </a:solidFill>
              </a:rPr>
              <a:t>Be aware of system limits</a:t>
            </a:r>
          </a:p>
          <a:p>
            <a:pPr marL="342900" indent="-342900">
              <a:lnSpc>
                <a:spcPct val="150000"/>
              </a:lnSpc>
              <a:buFont typeface="+mj-lt"/>
              <a:buAutoNum type="arabicPeriod"/>
            </a:pPr>
            <a:r>
              <a:rPr lang="en-US" sz="2400" dirty="0">
                <a:solidFill>
                  <a:schemeClr val="bg1"/>
                </a:solidFill>
              </a:rPr>
              <a:t>Test your configuration</a:t>
            </a:r>
          </a:p>
          <a:p>
            <a:pPr>
              <a:lnSpc>
                <a:spcPct val="150000"/>
              </a:lnSpc>
            </a:pPr>
            <a:endParaRPr lang="en-US" sz="2400" dirty="0">
              <a:solidFill>
                <a:schemeClr val="bg1"/>
              </a:solidFill>
            </a:endParaRPr>
          </a:p>
        </p:txBody>
      </p:sp>
    </p:spTree>
    <p:extLst>
      <p:ext uri="{BB962C8B-B14F-4D97-AF65-F5344CB8AC3E}">
        <p14:creationId xmlns:p14="http://schemas.microsoft.com/office/powerpoint/2010/main" val="4245132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Complete a Data Migration Workbook</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4" name="Content Placeholder 12">
            <a:extLst>
              <a:ext uri="{FF2B5EF4-FFF2-40B4-BE49-F238E27FC236}">
                <a16:creationId xmlns:a16="http://schemas.microsoft.com/office/drawing/2014/main" id="{2CECEFA5-1564-4854-9154-0D125CE3D8E4}"/>
              </a:ext>
            </a:extLst>
          </p:cNvPr>
          <p:cNvSpPr>
            <a:spLocks noGrp="1"/>
          </p:cNvSpPr>
          <p:nvPr>
            <p:ph idx="1"/>
          </p:nvPr>
        </p:nvSpPr>
        <p:spPr>
          <a:xfrm>
            <a:off x="352013" y="1131362"/>
            <a:ext cx="10058400" cy="3931920"/>
          </a:xfrm>
        </p:spPr>
        <p:txBody>
          <a:bodyPr>
            <a:normAutofit/>
          </a:bodyPr>
          <a:lstStyle/>
          <a:p>
            <a:pPr marL="0" indent="0">
              <a:buNone/>
            </a:pPr>
            <a:r>
              <a:rPr lang="en-US" sz="2400" b="1" dirty="0">
                <a:solidFill>
                  <a:srgbClr val="1CADE5"/>
                </a:solidFill>
              </a:rPr>
              <a:t>Why</a:t>
            </a:r>
          </a:p>
          <a:p>
            <a:r>
              <a:rPr lang="en-US" sz="2400" dirty="0"/>
              <a:t>Data mapping for each object in one location </a:t>
            </a:r>
          </a:p>
          <a:p>
            <a:r>
              <a:rPr lang="en-US" sz="2400" dirty="0"/>
              <a:t>Take note of data transformations </a:t>
            </a:r>
          </a:p>
          <a:p>
            <a:pPr marL="0" indent="0">
              <a:buNone/>
            </a:pPr>
            <a:endParaRPr lang="en-US" sz="2400" b="1" dirty="0">
              <a:solidFill>
                <a:srgbClr val="1CADE5"/>
              </a:solidFill>
            </a:endParaRPr>
          </a:p>
          <a:p>
            <a:pPr marL="0" indent="0">
              <a:buNone/>
            </a:pPr>
            <a:endParaRPr lang="en-US" sz="2400" b="1" dirty="0">
              <a:solidFill>
                <a:srgbClr val="1CADE5"/>
              </a:solidFill>
            </a:endParaRPr>
          </a:p>
          <a:p>
            <a:pPr marL="0" indent="0">
              <a:buNone/>
            </a:pPr>
            <a:br>
              <a:rPr lang="en-US" sz="2400" b="1" dirty="0">
                <a:solidFill>
                  <a:srgbClr val="1CADE5"/>
                </a:solidFill>
              </a:rPr>
            </a:br>
            <a:endParaRPr lang="en-US" sz="2400" b="1" dirty="0">
              <a:solidFill>
                <a:srgbClr val="1CADE5"/>
              </a:solidFill>
            </a:endParaRPr>
          </a:p>
        </p:txBody>
      </p:sp>
      <p:pic>
        <p:nvPicPr>
          <p:cNvPr id="5" name="Picture 4">
            <a:extLst>
              <a:ext uri="{FF2B5EF4-FFF2-40B4-BE49-F238E27FC236}">
                <a16:creationId xmlns:a16="http://schemas.microsoft.com/office/drawing/2014/main" id="{72147B20-A94A-4D84-A2DD-0C6DD89C51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8965" y="2732640"/>
            <a:ext cx="9154069" cy="1761037"/>
          </a:xfrm>
          <a:prstGeom prst="rect">
            <a:avLst/>
          </a:prstGeom>
          <a:ln>
            <a:solidFill>
              <a:srgbClr val="1CADE5"/>
            </a:solidFill>
          </a:ln>
        </p:spPr>
      </p:pic>
      <p:pic>
        <p:nvPicPr>
          <p:cNvPr id="6" name="Picture 5">
            <a:extLst>
              <a:ext uri="{FF2B5EF4-FFF2-40B4-BE49-F238E27FC236}">
                <a16:creationId xmlns:a16="http://schemas.microsoft.com/office/drawing/2014/main" id="{CAC2D80B-4B78-499C-84E2-39C1D95EEAEA}"/>
              </a:ext>
            </a:extLst>
          </p:cNvPr>
          <p:cNvPicPr>
            <a:picLocks noChangeAspect="1"/>
          </p:cNvPicPr>
          <p:nvPr/>
        </p:nvPicPr>
        <p:blipFill>
          <a:blip r:embed="rId4"/>
          <a:stretch>
            <a:fillRect/>
          </a:stretch>
        </p:blipFill>
        <p:spPr>
          <a:xfrm>
            <a:off x="2670108" y="4613686"/>
            <a:ext cx="6851784" cy="2050874"/>
          </a:xfrm>
          <a:prstGeom prst="rect">
            <a:avLst/>
          </a:prstGeom>
          <a:ln>
            <a:solidFill>
              <a:srgbClr val="1CADE5"/>
            </a:solidFill>
          </a:ln>
        </p:spPr>
      </p:pic>
      <p:grpSp>
        <p:nvGrpSpPr>
          <p:cNvPr id="8" name="Group 7">
            <a:extLst>
              <a:ext uri="{FF2B5EF4-FFF2-40B4-BE49-F238E27FC236}">
                <a16:creationId xmlns:a16="http://schemas.microsoft.com/office/drawing/2014/main" id="{83F8C187-4EBD-42AB-979A-7501E21FE438}"/>
              </a:ext>
            </a:extLst>
          </p:cNvPr>
          <p:cNvGrpSpPr/>
          <p:nvPr/>
        </p:nvGrpSpPr>
        <p:grpSpPr>
          <a:xfrm>
            <a:off x="10956884" y="114363"/>
            <a:ext cx="1064100" cy="345690"/>
            <a:chOff x="902001" y="411944"/>
            <a:chExt cx="3363944" cy="1092831"/>
          </a:xfrm>
        </p:grpSpPr>
        <p:sp>
          <p:nvSpPr>
            <p:cNvPr id="9" name="Oval 8">
              <a:extLst>
                <a:ext uri="{FF2B5EF4-FFF2-40B4-BE49-F238E27FC236}">
                  <a16:creationId xmlns:a16="http://schemas.microsoft.com/office/drawing/2014/main" id="{59A306E8-3BF6-499B-AF86-BB7D8EC7B39F}"/>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http://www.radixbay.com/home/wp-content/uploads/2014/06/Radixbay_r_cc1.png">
              <a:extLst>
                <a:ext uri="{FF2B5EF4-FFF2-40B4-BE49-F238E27FC236}">
                  <a16:creationId xmlns:a16="http://schemas.microsoft.com/office/drawing/2014/main" id="{27C41E64-28FC-496D-AF5D-DEBE463FB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9574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Migrate Using Legacy IDs</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4" name="Content Placeholder 12">
            <a:extLst>
              <a:ext uri="{FF2B5EF4-FFF2-40B4-BE49-F238E27FC236}">
                <a16:creationId xmlns:a16="http://schemas.microsoft.com/office/drawing/2014/main" id="{5A75197E-2CD2-4087-A548-D28AB40E4A92}"/>
              </a:ext>
            </a:extLst>
          </p:cNvPr>
          <p:cNvSpPr>
            <a:spLocks noGrp="1"/>
          </p:cNvSpPr>
          <p:nvPr>
            <p:ph idx="1"/>
          </p:nvPr>
        </p:nvSpPr>
        <p:spPr>
          <a:xfrm>
            <a:off x="562356" y="1385953"/>
            <a:ext cx="6619495" cy="3931920"/>
          </a:xfrm>
        </p:spPr>
        <p:txBody>
          <a:bodyPr>
            <a:noAutofit/>
          </a:bodyPr>
          <a:lstStyle/>
          <a:p>
            <a:pPr marL="0" indent="0">
              <a:buNone/>
            </a:pPr>
            <a:r>
              <a:rPr lang="en-US" sz="2400" b="1" dirty="0">
                <a:solidFill>
                  <a:srgbClr val="1CADE5"/>
                </a:solidFill>
              </a:rPr>
              <a:t>Why</a:t>
            </a:r>
          </a:p>
          <a:p>
            <a:r>
              <a:rPr lang="en-US" sz="2400" dirty="0"/>
              <a:t>Relate records using Legacy IDs </a:t>
            </a:r>
          </a:p>
          <a:p>
            <a:pPr lvl="1"/>
            <a:r>
              <a:rPr lang="en-US" sz="2000" dirty="0"/>
              <a:t>Avoid constant exports and vlookups</a:t>
            </a:r>
          </a:p>
          <a:p>
            <a:pPr lvl="1"/>
            <a:r>
              <a:rPr lang="en-US" sz="2000" dirty="0"/>
              <a:t>Exception for polymorphic fields like WhoId and WhatId</a:t>
            </a:r>
          </a:p>
          <a:p>
            <a:r>
              <a:rPr lang="en-US" sz="2400" dirty="0"/>
              <a:t>Helps with troubleshooting and data updates </a:t>
            </a:r>
          </a:p>
          <a:p>
            <a:pPr marL="0" indent="0">
              <a:buNone/>
            </a:pPr>
            <a:endParaRPr lang="en-US" sz="2400" b="1" dirty="0">
              <a:solidFill>
                <a:srgbClr val="1CADE5"/>
              </a:solidFill>
            </a:endParaRPr>
          </a:p>
          <a:p>
            <a:pPr marL="0" indent="0">
              <a:buNone/>
            </a:pPr>
            <a:r>
              <a:rPr lang="en-US" sz="2400" b="1" dirty="0">
                <a:solidFill>
                  <a:srgbClr val="1CADE5"/>
                </a:solidFill>
              </a:rPr>
              <a:t>How</a:t>
            </a:r>
          </a:p>
          <a:p>
            <a:r>
              <a:rPr lang="en-US" sz="2400" dirty="0"/>
              <a:t>Map the Legacy ID to an External ID field in Salesforce</a:t>
            </a:r>
          </a:p>
        </p:txBody>
      </p:sp>
      <p:pic>
        <p:nvPicPr>
          <p:cNvPr id="5" name="Picture 4" descr="A screenshot of a cell phone&#10;&#10;Description automatically generated">
            <a:extLst>
              <a:ext uri="{FF2B5EF4-FFF2-40B4-BE49-F238E27FC236}">
                <a16:creationId xmlns:a16="http://schemas.microsoft.com/office/drawing/2014/main" id="{CE0B9BFF-F88E-4719-91E4-2DD0FAB7AF27}"/>
              </a:ext>
            </a:extLst>
          </p:cNvPr>
          <p:cNvPicPr>
            <a:picLocks noChangeAspect="1"/>
          </p:cNvPicPr>
          <p:nvPr/>
        </p:nvPicPr>
        <p:blipFill>
          <a:blip r:embed="rId3"/>
          <a:stretch>
            <a:fillRect/>
          </a:stretch>
        </p:blipFill>
        <p:spPr>
          <a:xfrm>
            <a:off x="8313690" y="865253"/>
            <a:ext cx="3758555" cy="2818917"/>
          </a:xfrm>
          <a:prstGeom prst="rect">
            <a:avLst/>
          </a:prstGeom>
          <a:ln>
            <a:solidFill>
              <a:schemeClr val="accent1"/>
            </a:solidFill>
          </a:ln>
        </p:spPr>
      </p:pic>
      <p:pic>
        <p:nvPicPr>
          <p:cNvPr id="6" name="Picture 5" descr="A screenshot of a cell phone&#10;&#10;Description automatically generated">
            <a:extLst>
              <a:ext uri="{FF2B5EF4-FFF2-40B4-BE49-F238E27FC236}">
                <a16:creationId xmlns:a16="http://schemas.microsoft.com/office/drawing/2014/main" id="{E520994F-524C-40B8-AA33-2BAFAD82E404}"/>
              </a:ext>
            </a:extLst>
          </p:cNvPr>
          <p:cNvPicPr>
            <a:picLocks noChangeAspect="1"/>
          </p:cNvPicPr>
          <p:nvPr/>
        </p:nvPicPr>
        <p:blipFill>
          <a:blip r:embed="rId4"/>
          <a:stretch>
            <a:fillRect/>
          </a:stretch>
        </p:blipFill>
        <p:spPr>
          <a:xfrm>
            <a:off x="6673851" y="3792070"/>
            <a:ext cx="4371007" cy="2471127"/>
          </a:xfrm>
          <a:prstGeom prst="rect">
            <a:avLst/>
          </a:prstGeom>
          <a:ln>
            <a:solidFill>
              <a:schemeClr val="accent1"/>
            </a:solidFill>
          </a:ln>
        </p:spPr>
      </p:pic>
      <p:grpSp>
        <p:nvGrpSpPr>
          <p:cNvPr id="7" name="Group 6">
            <a:extLst>
              <a:ext uri="{FF2B5EF4-FFF2-40B4-BE49-F238E27FC236}">
                <a16:creationId xmlns:a16="http://schemas.microsoft.com/office/drawing/2014/main" id="{AF20CC4C-610C-4972-A092-DF3200AC485F}"/>
              </a:ext>
            </a:extLst>
          </p:cNvPr>
          <p:cNvGrpSpPr/>
          <p:nvPr/>
        </p:nvGrpSpPr>
        <p:grpSpPr>
          <a:xfrm>
            <a:off x="10956884" y="114363"/>
            <a:ext cx="1064100" cy="345690"/>
            <a:chOff x="902001" y="411944"/>
            <a:chExt cx="3363944" cy="1092831"/>
          </a:xfrm>
        </p:grpSpPr>
        <p:sp>
          <p:nvSpPr>
            <p:cNvPr id="8" name="Oval 7">
              <a:extLst>
                <a:ext uri="{FF2B5EF4-FFF2-40B4-BE49-F238E27FC236}">
                  <a16:creationId xmlns:a16="http://schemas.microsoft.com/office/drawing/2014/main" id="{33E41C95-B041-4CF7-B005-D5BF9E41E090}"/>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http://www.radixbay.com/home/wp-content/uploads/2014/06/Radixbay_r_cc1.png">
              <a:extLst>
                <a:ext uri="{FF2B5EF4-FFF2-40B4-BE49-F238E27FC236}">
                  <a16:creationId xmlns:a16="http://schemas.microsoft.com/office/drawing/2014/main" id="{BF66B3D8-1CE8-44C9-898F-E51DB5F15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007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Check Configuration</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4" name="Content Placeholder 12">
            <a:extLst>
              <a:ext uri="{FF2B5EF4-FFF2-40B4-BE49-F238E27FC236}">
                <a16:creationId xmlns:a16="http://schemas.microsoft.com/office/drawing/2014/main" id="{3D00B3FE-F504-4E06-8C35-67884AF4378F}"/>
              </a:ext>
            </a:extLst>
          </p:cNvPr>
          <p:cNvSpPr>
            <a:spLocks noGrp="1"/>
          </p:cNvSpPr>
          <p:nvPr>
            <p:ph idx="1"/>
          </p:nvPr>
        </p:nvSpPr>
        <p:spPr>
          <a:xfrm>
            <a:off x="469897" y="1349506"/>
            <a:ext cx="10058400" cy="3931920"/>
          </a:xfrm>
        </p:spPr>
        <p:txBody>
          <a:bodyPr>
            <a:normAutofit fontScale="77500" lnSpcReduction="20000"/>
          </a:bodyPr>
          <a:lstStyle/>
          <a:p>
            <a:pPr marL="0" indent="0">
              <a:buNone/>
            </a:pPr>
            <a:r>
              <a:rPr lang="en-US" b="1" dirty="0">
                <a:solidFill>
                  <a:srgbClr val="1CADE5"/>
                </a:solidFill>
              </a:rPr>
              <a:t>Why</a:t>
            </a:r>
          </a:p>
          <a:p>
            <a:r>
              <a:rPr lang="en-US" sz="1900" dirty="0"/>
              <a:t>Configurations may cause errors </a:t>
            </a:r>
          </a:p>
          <a:p>
            <a:pPr lvl="1"/>
            <a:r>
              <a:rPr lang="en-US" sz="1700" dirty="0"/>
              <a:t>Restricted Picklists</a:t>
            </a:r>
          </a:p>
          <a:p>
            <a:pPr lvl="1"/>
            <a:r>
              <a:rPr lang="en-US" sz="1700" dirty="0"/>
              <a:t>Validation Rules</a:t>
            </a:r>
          </a:p>
          <a:p>
            <a:pPr lvl="1"/>
            <a:r>
              <a:rPr lang="en-US" sz="1700" dirty="0"/>
              <a:t>Apex Triggers</a:t>
            </a:r>
          </a:p>
          <a:p>
            <a:pPr lvl="1"/>
            <a:r>
              <a:rPr lang="en-US" sz="1700" dirty="0"/>
              <a:t>Flows</a:t>
            </a:r>
          </a:p>
          <a:p>
            <a:pPr lvl="1"/>
            <a:endParaRPr lang="en-US" dirty="0"/>
          </a:p>
          <a:p>
            <a:pPr marL="0" indent="0">
              <a:buNone/>
            </a:pPr>
            <a:r>
              <a:rPr lang="en-US" b="1" dirty="0">
                <a:solidFill>
                  <a:srgbClr val="1CADE5"/>
                </a:solidFill>
              </a:rPr>
              <a:t>How</a:t>
            </a:r>
          </a:p>
          <a:p>
            <a:r>
              <a:rPr lang="en-US" sz="1900" dirty="0"/>
              <a:t>Deactivate configurations</a:t>
            </a:r>
          </a:p>
          <a:p>
            <a:r>
              <a:rPr lang="en-US" sz="1900" dirty="0"/>
              <a:t>Un-restrict picklists</a:t>
            </a:r>
          </a:p>
          <a:p>
            <a:r>
              <a:rPr lang="en-US" sz="1900" dirty="0"/>
              <a:t>Turn off Emails</a:t>
            </a:r>
          </a:p>
          <a:p>
            <a:endParaRPr lang="en-US" dirty="0"/>
          </a:p>
          <a:p>
            <a:pPr marL="0" indent="0">
              <a:buNone/>
            </a:pPr>
            <a:r>
              <a:rPr lang="en-US" b="1" dirty="0">
                <a:solidFill>
                  <a:srgbClr val="1CADE5"/>
                </a:solidFill>
              </a:rPr>
              <a:t>NOTE: </a:t>
            </a:r>
            <a:r>
              <a:rPr lang="en-US" sz="1900" dirty="0"/>
              <a:t>Reset configurations after </a:t>
            </a:r>
            <a:br>
              <a:rPr lang="en-US" sz="1900" dirty="0"/>
            </a:br>
            <a:r>
              <a:rPr lang="en-US" sz="1900" dirty="0"/>
              <a:t>the data migration</a:t>
            </a:r>
            <a:endParaRPr lang="en-US" dirty="0"/>
          </a:p>
        </p:txBody>
      </p:sp>
      <p:pic>
        <p:nvPicPr>
          <p:cNvPr id="5" name="Picture 4">
            <a:extLst>
              <a:ext uri="{FF2B5EF4-FFF2-40B4-BE49-F238E27FC236}">
                <a16:creationId xmlns:a16="http://schemas.microsoft.com/office/drawing/2014/main" id="{962CA42F-54FE-4F60-800F-DA963635B504}"/>
              </a:ext>
            </a:extLst>
          </p:cNvPr>
          <p:cNvPicPr>
            <a:picLocks noChangeAspect="1"/>
          </p:cNvPicPr>
          <p:nvPr/>
        </p:nvPicPr>
        <p:blipFill>
          <a:blip r:embed="rId3"/>
          <a:stretch>
            <a:fillRect/>
          </a:stretch>
        </p:blipFill>
        <p:spPr>
          <a:xfrm>
            <a:off x="4387850" y="1143126"/>
            <a:ext cx="3416299" cy="2230642"/>
          </a:xfrm>
          <a:prstGeom prst="rect">
            <a:avLst/>
          </a:prstGeom>
          <a:ln>
            <a:solidFill>
              <a:srgbClr val="1CADE5"/>
            </a:solidFill>
          </a:ln>
        </p:spPr>
      </p:pic>
      <p:pic>
        <p:nvPicPr>
          <p:cNvPr id="6" name="Picture 5">
            <a:extLst>
              <a:ext uri="{FF2B5EF4-FFF2-40B4-BE49-F238E27FC236}">
                <a16:creationId xmlns:a16="http://schemas.microsoft.com/office/drawing/2014/main" id="{6A06C48C-4352-451F-80FC-408CA2698650}"/>
              </a:ext>
            </a:extLst>
          </p:cNvPr>
          <p:cNvPicPr>
            <a:picLocks noChangeAspect="1"/>
          </p:cNvPicPr>
          <p:nvPr/>
        </p:nvPicPr>
        <p:blipFill>
          <a:blip r:embed="rId4"/>
          <a:stretch>
            <a:fillRect/>
          </a:stretch>
        </p:blipFill>
        <p:spPr>
          <a:xfrm>
            <a:off x="6949437" y="2822711"/>
            <a:ext cx="5077463" cy="1883332"/>
          </a:xfrm>
          <a:prstGeom prst="rect">
            <a:avLst/>
          </a:prstGeom>
          <a:ln>
            <a:solidFill>
              <a:srgbClr val="1CADE5"/>
            </a:solidFill>
          </a:ln>
        </p:spPr>
      </p:pic>
      <p:pic>
        <p:nvPicPr>
          <p:cNvPr id="7" name="Picture 6">
            <a:extLst>
              <a:ext uri="{FF2B5EF4-FFF2-40B4-BE49-F238E27FC236}">
                <a16:creationId xmlns:a16="http://schemas.microsoft.com/office/drawing/2014/main" id="{B63A2064-8988-44AE-B782-852A3D4EBB0B}"/>
              </a:ext>
            </a:extLst>
          </p:cNvPr>
          <p:cNvPicPr>
            <a:picLocks noChangeAspect="1"/>
          </p:cNvPicPr>
          <p:nvPr/>
        </p:nvPicPr>
        <p:blipFill>
          <a:blip r:embed="rId5"/>
          <a:stretch>
            <a:fillRect/>
          </a:stretch>
        </p:blipFill>
        <p:spPr>
          <a:xfrm>
            <a:off x="5618477" y="5094755"/>
            <a:ext cx="5564775" cy="786102"/>
          </a:xfrm>
          <a:prstGeom prst="rect">
            <a:avLst/>
          </a:prstGeom>
          <a:ln>
            <a:solidFill>
              <a:srgbClr val="1CADE5"/>
            </a:solidFill>
          </a:ln>
        </p:spPr>
      </p:pic>
      <p:grpSp>
        <p:nvGrpSpPr>
          <p:cNvPr id="8" name="Group 7">
            <a:extLst>
              <a:ext uri="{FF2B5EF4-FFF2-40B4-BE49-F238E27FC236}">
                <a16:creationId xmlns:a16="http://schemas.microsoft.com/office/drawing/2014/main" id="{A905AD8E-D562-41AE-AC5C-BD12D14035C4}"/>
              </a:ext>
            </a:extLst>
          </p:cNvPr>
          <p:cNvGrpSpPr/>
          <p:nvPr/>
        </p:nvGrpSpPr>
        <p:grpSpPr>
          <a:xfrm>
            <a:off x="10956884" y="114363"/>
            <a:ext cx="1064100" cy="345690"/>
            <a:chOff x="902001" y="411944"/>
            <a:chExt cx="3363944" cy="1092831"/>
          </a:xfrm>
        </p:grpSpPr>
        <p:sp>
          <p:nvSpPr>
            <p:cNvPr id="9" name="Oval 8">
              <a:extLst>
                <a:ext uri="{FF2B5EF4-FFF2-40B4-BE49-F238E27FC236}">
                  <a16:creationId xmlns:a16="http://schemas.microsoft.com/office/drawing/2014/main" id="{7DEA2DF9-4BB5-4C85-B6B4-4CBCCE135E7F}"/>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http://www.radixbay.com/home/wp-content/uploads/2014/06/Radixbay_r_cc1.png">
              <a:extLst>
                <a:ext uri="{FF2B5EF4-FFF2-40B4-BE49-F238E27FC236}">
                  <a16:creationId xmlns:a16="http://schemas.microsoft.com/office/drawing/2014/main" id="{2CDAFD07-5DAF-4FDE-B275-70A1C3976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01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Error – Example 1</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pic>
        <p:nvPicPr>
          <p:cNvPr id="4" name="Picture 3">
            <a:extLst>
              <a:ext uri="{FF2B5EF4-FFF2-40B4-BE49-F238E27FC236}">
                <a16:creationId xmlns:a16="http://schemas.microsoft.com/office/drawing/2014/main" id="{178887C7-6433-4222-8009-A1FAAB37BCC5}"/>
              </a:ext>
            </a:extLst>
          </p:cNvPr>
          <p:cNvPicPr>
            <a:picLocks noChangeAspect="1"/>
          </p:cNvPicPr>
          <p:nvPr/>
        </p:nvPicPr>
        <p:blipFill>
          <a:blip r:embed="rId3"/>
          <a:stretch>
            <a:fillRect/>
          </a:stretch>
        </p:blipFill>
        <p:spPr>
          <a:xfrm>
            <a:off x="7300228" y="4156350"/>
            <a:ext cx="4799661" cy="2481182"/>
          </a:xfrm>
          <a:prstGeom prst="rect">
            <a:avLst/>
          </a:prstGeom>
          <a:ln>
            <a:solidFill>
              <a:schemeClr val="accent1"/>
            </a:solidFill>
          </a:ln>
        </p:spPr>
      </p:pic>
      <p:pic>
        <p:nvPicPr>
          <p:cNvPr id="5" name="Picture 4">
            <a:extLst>
              <a:ext uri="{FF2B5EF4-FFF2-40B4-BE49-F238E27FC236}">
                <a16:creationId xmlns:a16="http://schemas.microsoft.com/office/drawing/2014/main" id="{E9A435E8-E8A6-4689-AC3A-14A2BDB75CEE}"/>
              </a:ext>
            </a:extLst>
          </p:cNvPr>
          <p:cNvPicPr>
            <a:picLocks noChangeAspect="1"/>
          </p:cNvPicPr>
          <p:nvPr/>
        </p:nvPicPr>
        <p:blipFill>
          <a:blip r:embed="rId4"/>
          <a:stretch>
            <a:fillRect/>
          </a:stretch>
        </p:blipFill>
        <p:spPr>
          <a:xfrm>
            <a:off x="2172670" y="1455799"/>
            <a:ext cx="9004561" cy="2112912"/>
          </a:xfrm>
          <a:prstGeom prst="rect">
            <a:avLst/>
          </a:prstGeom>
          <a:ln>
            <a:solidFill>
              <a:schemeClr val="accent1"/>
            </a:solidFill>
          </a:ln>
        </p:spPr>
      </p:pic>
      <p:pic>
        <p:nvPicPr>
          <p:cNvPr id="13" name="Picture 12">
            <a:extLst>
              <a:ext uri="{FF2B5EF4-FFF2-40B4-BE49-F238E27FC236}">
                <a16:creationId xmlns:a16="http://schemas.microsoft.com/office/drawing/2014/main" id="{ECDDAA30-24E8-44D6-ABFC-2B2AEAACB77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3713995"/>
            <a:ext cx="7185928" cy="2300830"/>
          </a:xfrm>
          <a:prstGeom prst="rect">
            <a:avLst/>
          </a:prstGeom>
          <a:ln>
            <a:solidFill>
              <a:srgbClr val="1CADE5"/>
            </a:solidFill>
          </a:ln>
        </p:spPr>
      </p:pic>
      <p:grpSp>
        <p:nvGrpSpPr>
          <p:cNvPr id="8" name="Group 7">
            <a:extLst>
              <a:ext uri="{FF2B5EF4-FFF2-40B4-BE49-F238E27FC236}">
                <a16:creationId xmlns:a16="http://schemas.microsoft.com/office/drawing/2014/main" id="{63E35547-B680-42B5-ABAF-CAE5DEEDB251}"/>
              </a:ext>
            </a:extLst>
          </p:cNvPr>
          <p:cNvGrpSpPr/>
          <p:nvPr/>
        </p:nvGrpSpPr>
        <p:grpSpPr>
          <a:xfrm>
            <a:off x="10956884" y="114363"/>
            <a:ext cx="1064100" cy="345690"/>
            <a:chOff x="902001" y="411944"/>
            <a:chExt cx="3363944" cy="1092831"/>
          </a:xfrm>
        </p:grpSpPr>
        <p:sp>
          <p:nvSpPr>
            <p:cNvPr id="9" name="Oval 8">
              <a:extLst>
                <a:ext uri="{FF2B5EF4-FFF2-40B4-BE49-F238E27FC236}">
                  <a16:creationId xmlns:a16="http://schemas.microsoft.com/office/drawing/2014/main" id="{F7FB052E-669B-4498-BDDF-9E9C9E70244B}"/>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http://www.radixbay.com/home/wp-content/uploads/2014/06/Radixbay_r_cc1.png">
              <a:extLst>
                <a:ext uri="{FF2B5EF4-FFF2-40B4-BE49-F238E27FC236}">
                  <a16:creationId xmlns:a16="http://schemas.microsoft.com/office/drawing/2014/main" id="{D51C53AC-0177-4655-B8AD-243F493EE8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7625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End-to-End Salesforce Services</a:t>
            </a:r>
          </a:p>
        </p:txBody>
      </p:sp>
      <p:grpSp>
        <p:nvGrpSpPr>
          <p:cNvPr id="5" name="Group 4"/>
          <p:cNvGrpSpPr/>
          <p:nvPr/>
        </p:nvGrpSpPr>
        <p:grpSpPr>
          <a:xfrm>
            <a:off x="5899969" y="1145867"/>
            <a:ext cx="400049" cy="95238"/>
            <a:chOff x="1942594" y="2781300"/>
            <a:chExt cx="799891" cy="190500"/>
          </a:xfrm>
          <a:solidFill>
            <a:schemeClr val="bg1">
              <a:lumMod val="85000"/>
            </a:schemeClr>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8" name="Oval 4"/>
            <p:cNvSpPr>
              <a:spLocks/>
            </p:cNvSpPr>
            <p:nvPr/>
          </p:nvSpPr>
          <p:spPr bwMode="auto">
            <a:xfrm>
              <a:off x="2247315" y="2781300"/>
              <a:ext cx="190450" cy="190500"/>
            </a:xfrm>
            <a:prstGeom prst="ellipse">
              <a:avLst/>
            </a:prstGeom>
            <a:solidFill>
              <a:srgbClr val="C0C3BE"/>
            </a:solid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gr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pic>
        <p:nvPicPr>
          <p:cNvPr id="2" name="Picture 1">
            <a:extLst>
              <a:ext uri="{FF2B5EF4-FFF2-40B4-BE49-F238E27FC236}">
                <a16:creationId xmlns:a16="http://schemas.microsoft.com/office/drawing/2014/main" id="{5AECD277-61E9-4156-9EBD-4F0B86646C8F}"/>
              </a:ext>
            </a:extLst>
          </p:cNvPr>
          <p:cNvPicPr>
            <a:picLocks noChangeAspect="1"/>
          </p:cNvPicPr>
          <p:nvPr/>
        </p:nvPicPr>
        <p:blipFill>
          <a:blip r:embed="rId3"/>
          <a:stretch>
            <a:fillRect/>
          </a:stretch>
        </p:blipFill>
        <p:spPr>
          <a:xfrm>
            <a:off x="6204768" y="5096636"/>
            <a:ext cx="5735001" cy="1761364"/>
          </a:xfrm>
          <a:prstGeom prst="rect">
            <a:avLst/>
          </a:prstGeom>
        </p:spPr>
      </p:pic>
      <p:graphicFrame>
        <p:nvGraphicFramePr>
          <p:cNvPr id="10" name="Diagram 9">
            <a:extLst>
              <a:ext uri="{FF2B5EF4-FFF2-40B4-BE49-F238E27FC236}">
                <a16:creationId xmlns:a16="http://schemas.microsoft.com/office/drawing/2014/main" id="{BF1F740D-F3E5-4ED6-ACB9-E74E8BD07A96}"/>
              </a:ext>
            </a:extLst>
          </p:cNvPr>
          <p:cNvGraphicFramePr/>
          <p:nvPr/>
        </p:nvGraphicFramePr>
        <p:xfrm>
          <a:off x="690681" y="1578593"/>
          <a:ext cx="10798253" cy="4133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a:extLst>
              <a:ext uri="{FF2B5EF4-FFF2-40B4-BE49-F238E27FC236}">
                <a16:creationId xmlns:a16="http://schemas.microsoft.com/office/drawing/2014/main" id="{9BACCFB7-475B-4BCB-9A1B-447E6E8B89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6344" y="5844617"/>
            <a:ext cx="578491" cy="453537"/>
          </a:xfrm>
          <a:prstGeom prst="rect">
            <a:avLst/>
          </a:prstGeom>
        </p:spPr>
      </p:pic>
      <p:grpSp>
        <p:nvGrpSpPr>
          <p:cNvPr id="13" name="Group 12">
            <a:extLst>
              <a:ext uri="{FF2B5EF4-FFF2-40B4-BE49-F238E27FC236}">
                <a16:creationId xmlns:a16="http://schemas.microsoft.com/office/drawing/2014/main" id="{16771242-AC6F-411D-8380-3A1A0088FEB0}"/>
              </a:ext>
            </a:extLst>
          </p:cNvPr>
          <p:cNvGrpSpPr/>
          <p:nvPr/>
        </p:nvGrpSpPr>
        <p:grpSpPr>
          <a:xfrm>
            <a:off x="10956884" y="114363"/>
            <a:ext cx="1064100" cy="345690"/>
            <a:chOff x="902001" y="411944"/>
            <a:chExt cx="3363944" cy="1092831"/>
          </a:xfrm>
        </p:grpSpPr>
        <p:sp>
          <p:nvSpPr>
            <p:cNvPr id="15" name="Oval 14">
              <a:extLst>
                <a:ext uri="{FF2B5EF4-FFF2-40B4-BE49-F238E27FC236}">
                  <a16:creationId xmlns:a16="http://schemas.microsoft.com/office/drawing/2014/main" id="{BD61A5F7-6954-41C6-BDD9-65D2B1E321F2}"/>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descr="http://www.radixbay.com/home/wp-content/uploads/2014/06/Radixbay_r_cc1.png">
              <a:extLst>
                <a:ext uri="{FF2B5EF4-FFF2-40B4-BE49-F238E27FC236}">
                  <a16:creationId xmlns:a16="http://schemas.microsoft.com/office/drawing/2014/main" id="{58660410-D6AC-4D45-8F42-867722438B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5204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Error – Example 2</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pic>
        <p:nvPicPr>
          <p:cNvPr id="9" name="Picture 8">
            <a:extLst>
              <a:ext uri="{FF2B5EF4-FFF2-40B4-BE49-F238E27FC236}">
                <a16:creationId xmlns:a16="http://schemas.microsoft.com/office/drawing/2014/main" id="{A0288234-EB11-42D3-9332-B4C2C4446F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3711" y="1683726"/>
            <a:ext cx="11423089" cy="1875932"/>
          </a:xfrm>
          <a:prstGeom prst="rect">
            <a:avLst/>
          </a:prstGeom>
          <a:ln>
            <a:solidFill>
              <a:srgbClr val="1CADE5"/>
            </a:solidFill>
          </a:ln>
        </p:spPr>
      </p:pic>
      <p:pic>
        <p:nvPicPr>
          <p:cNvPr id="10" name="Picture 9">
            <a:extLst>
              <a:ext uri="{FF2B5EF4-FFF2-40B4-BE49-F238E27FC236}">
                <a16:creationId xmlns:a16="http://schemas.microsoft.com/office/drawing/2014/main" id="{AF208143-E15E-456B-AA6B-B409DD735D53}"/>
              </a:ext>
            </a:extLst>
          </p:cNvPr>
          <p:cNvPicPr>
            <a:picLocks noChangeAspect="1"/>
          </p:cNvPicPr>
          <p:nvPr/>
        </p:nvPicPr>
        <p:blipFill>
          <a:blip r:embed="rId4"/>
          <a:stretch>
            <a:fillRect/>
          </a:stretch>
        </p:blipFill>
        <p:spPr>
          <a:xfrm>
            <a:off x="806803" y="4249136"/>
            <a:ext cx="11209425" cy="1186464"/>
          </a:xfrm>
          <a:prstGeom prst="rect">
            <a:avLst/>
          </a:prstGeom>
          <a:ln>
            <a:solidFill>
              <a:srgbClr val="1CADE5"/>
            </a:solidFill>
          </a:ln>
        </p:spPr>
      </p:pic>
      <p:sp>
        <p:nvSpPr>
          <p:cNvPr id="14" name="Rectangle 13">
            <a:extLst>
              <a:ext uri="{FF2B5EF4-FFF2-40B4-BE49-F238E27FC236}">
                <a16:creationId xmlns:a16="http://schemas.microsoft.com/office/drawing/2014/main" id="{274F584F-6685-43C2-BFB4-3288A7AD4958}"/>
              </a:ext>
            </a:extLst>
          </p:cNvPr>
          <p:cNvSpPr/>
          <p:nvPr/>
        </p:nvSpPr>
        <p:spPr>
          <a:xfrm>
            <a:off x="4219074" y="3578970"/>
            <a:ext cx="1876926" cy="84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CBCD1416-65FD-4F9A-875B-8B5AAE81E997}"/>
              </a:ext>
            </a:extLst>
          </p:cNvPr>
          <p:cNvGrpSpPr/>
          <p:nvPr/>
        </p:nvGrpSpPr>
        <p:grpSpPr>
          <a:xfrm>
            <a:off x="10956884" y="114363"/>
            <a:ext cx="1064100" cy="345690"/>
            <a:chOff x="902001" y="411944"/>
            <a:chExt cx="3363944" cy="1092831"/>
          </a:xfrm>
        </p:grpSpPr>
        <p:sp>
          <p:nvSpPr>
            <p:cNvPr id="8" name="Oval 7">
              <a:extLst>
                <a:ext uri="{FF2B5EF4-FFF2-40B4-BE49-F238E27FC236}">
                  <a16:creationId xmlns:a16="http://schemas.microsoft.com/office/drawing/2014/main" id="{E3CBF5A2-4EDA-44F4-A171-59F7E0B10EB5}"/>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http://www.radixbay.com/home/wp-content/uploads/2014/06/Radixbay_r_cc1.png">
              <a:extLst>
                <a:ext uri="{FF2B5EF4-FFF2-40B4-BE49-F238E27FC236}">
                  <a16:creationId xmlns:a16="http://schemas.microsoft.com/office/drawing/2014/main" id="{0F185BD4-363C-429B-85A1-2EF2D6F34D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3217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Be Aware of System Limits </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4" name="Content Placeholder 12">
            <a:extLst>
              <a:ext uri="{FF2B5EF4-FFF2-40B4-BE49-F238E27FC236}">
                <a16:creationId xmlns:a16="http://schemas.microsoft.com/office/drawing/2014/main" id="{B31C65AF-2BDF-4A82-82CB-EAD08238B186}"/>
              </a:ext>
            </a:extLst>
          </p:cNvPr>
          <p:cNvSpPr>
            <a:spLocks noGrp="1"/>
          </p:cNvSpPr>
          <p:nvPr>
            <p:ph idx="1"/>
          </p:nvPr>
        </p:nvSpPr>
        <p:spPr>
          <a:xfrm>
            <a:off x="257556" y="1109458"/>
            <a:ext cx="10058400" cy="2727192"/>
          </a:xfrm>
        </p:spPr>
        <p:txBody>
          <a:bodyPr/>
          <a:lstStyle/>
          <a:p>
            <a:pPr marL="0" indent="0">
              <a:buNone/>
            </a:pPr>
            <a:r>
              <a:rPr lang="en-US" sz="2400" b="1" dirty="0">
                <a:solidFill>
                  <a:srgbClr val="1CADE5"/>
                </a:solidFill>
              </a:rPr>
              <a:t>Why</a:t>
            </a:r>
          </a:p>
          <a:p>
            <a:r>
              <a:rPr lang="en-US" sz="2400" dirty="0"/>
              <a:t>Several limitations can cause errors during the migration, which extends the duration migration </a:t>
            </a:r>
            <a:r>
              <a:rPr lang="en-US" sz="2400" dirty="0">
                <a:sym typeface="Wingdings" pitchFamily="2" charset="2"/>
              </a:rPr>
              <a:t></a:t>
            </a:r>
          </a:p>
          <a:p>
            <a:endParaRPr lang="en-US" sz="1000" dirty="0">
              <a:sym typeface="Wingdings" pitchFamily="2" charset="2"/>
            </a:endParaRPr>
          </a:p>
          <a:p>
            <a:pPr marL="0" indent="0">
              <a:buNone/>
            </a:pPr>
            <a:r>
              <a:rPr lang="en-US" sz="2400" b="1" dirty="0">
                <a:solidFill>
                  <a:srgbClr val="1CADE5"/>
                </a:solidFill>
              </a:rPr>
              <a:t>How</a:t>
            </a:r>
            <a:endParaRPr lang="en-US" sz="2400" dirty="0"/>
          </a:p>
          <a:p>
            <a:r>
              <a:rPr lang="en-US" sz="2400" dirty="0"/>
              <a:t>Transform client data to avoid the limitations </a:t>
            </a:r>
          </a:p>
        </p:txBody>
      </p:sp>
      <p:grpSp>
        <p:nvGrpSpPr>
          <p:cNvPr id="5" name="Group 4">
            <a:extLst>
              <a:ext uri="{FF2B5EF4-FFF2-40B4-BE49-F238E27FC236}">
                <a16:creationId xmlns:a16="http://schemas.microsoft.com/office/drawing/2014/main" id="{B2184AFF-3974-466A-98FB-B4B9514FC769}"/>
              </a:ext>
            </a:extLst>
          </p:cNvPr>
          <p:cNvGrpSpPr/>
          <p:nvPr/>
        </p:nvGrpSpPr>
        <p:grpSpPr>
          <a:xfrm>
            <a:off x="181221" y="3821586"/>
            <a:ext cx="11794228" cy="2490313"/>
            <a:chOff x="2531654" y="4780007"/>
            <a:chExt cx="8007383" cy="1690733"/>
          </a:xfrm>
        </p:grpSpPr>
        <p:pic>
          <p:nvPicPr>
            <p:cNvPr id="6" name="Picture 5">
              <a:extLst>
                <a:ext uri="{FF2B5EF4-FFF2-40B4-BE49-F238E27FC236}">
                  <a16:creationId xmlns:a16="http://schemas.microsoft.com/office/drawing/2014/main" id="{E6647E6E-5DE3-4CC0-AE27-862CF286633D}"/>
                </a:ext>
              </a:extLst>
            </p:cNvPr>
            <p:cNvPicPr>
              <a:picLocks noChangeAspect="1"/>
            </p:cNvPicPr>
            <p:nvPr/>
          </p:nvPicPr>
          <p:blipFill>
            <a:blip r:embed="rId3"/>
            <a:stretch>
              <a:fillRect/>
            </a:stretch>
          </p:blipFill>
          <p:spPr>
            <a:xfrm>
              <a:off x="3443767" y="5722286"/>
              <a:ext cx="4787901" cy="748454"/>
            </a:xfrm>
            <a:prstGeom prst="rect">
              <a:avLst/>
            </a:prstGeom>
            <a:ln>
              <a:solidFill>
                <a:schemeClr val="accent1"/>
              </a:solidFill>
            </a:ln>
          </p:spPr>
        </p:pic>
        <p:pic>
          <p:nvPicPr>
            <p:cNvPr id="7" name="Picture 6">
              <a:extLst>
                <a:ext uri="{FF2B5EF4-FFF2-40B4-BE49-F238E27FC236}">
                  <a16:creationId xmlns:a16="http://schemas.microsoft.com/office/drawing/2014/main" id="{D32DE0DB-5797-40BC-BDB8-E5952E88B84A}"/>
                </a:ext>
              </a:extLst>
            </p:cNvPr>
            <p:cNvPicPr>
              <a:picLocks noChangeAspect="1"/>
            </p:cNvPicPr>
            <p:nvPr/>
          </p:nvPicPr>
          <p:blipFill>
            <a:blip r:embed="rId4"/>
            <a:stretch>
              <a:fillRect/>
            </a:stretch>
          </p:blipFill>
          <p:spPr>
            <a:xfrm>
              <a:off x="2531654" y="4780007"/>
              <a:ext cx="3835908" cy="795906"/>
            </a:xfrm>
            <a:prstGeom prst="rect">
              <a:avLst/>
            </a:prstGeom>
            <a:ln>
              <a:solidFill>
                <a:schemeClr val="accent1"/>
              </a:solidFill>
            </a:ln>
          </p:spPr>
        </p:pic>
        <p:pic>
          <p:nvPicPr>
            <p:cNvPr id="8" name="Picture 7">
              <a:extLst>
                <a:ext uri="{FF2B5EF4-FFF2-40B4-BE49-F238E27FC236}">
                  <a16:creationId xmlns:a16="http://schemas.microsoft.com/office/drawing/2014/main" id="{D5F679CC-CEBA-4524-BFDF-4F7B3B1BE16F}"/>
                </a:ext>
              </a:extLst>
            </p:cNvPr>
            <p:cNvPicPr>
              <a:picLocks noChangeAspect="1"/>
            </p:cNvPicPr>
            <p:nvPr/>
          </p:nvPicPr>
          <p:blipFill>
            <a:blip r:embed="rId5"/>
            <a:stretch>
              <a:fillRect/>
            </a:stretch>
          </p:blipFill>
          <p:spPr>
            <a:xfrm>
              <a:off x="6096000" y="5263604"/>
              <a:ext cx="4443037" cy="624618"/>
            </a:xfrm>
            <a:prstGeom prst="rect">
              <a:avLst/>
            </a:prstGeom>
            <a:ln>
              <a:solidFill>
                <a:schemeClr val="accent1"/>
              </a:solidFill>
            </a:ln>
          </p:spPr>
        </p:pic>
      </p:grpSp>
      <p:grpSp>
        <p:nvGrpSpPr>
          <p:cNvPr id="9" name="Group 8">
            <a:extLst>
              <a:ext uri="{FF2B5EF4-FFF2-40B4-BE49-F238E27FC236}">
                <a16:creationId xmlns:a16="http://schemas.microsoft.com/office/drawing/2014/main" id="{76D9E24E-0023-481A-AF61-587C8FDAE213}"/>
              </a:ext>
            </a:extLst>
          </p:cNvPr>
          <p:cNvGrpSpPr/>
          <p:nvPr/>
        </p:nvGrpSpPr>
        <p:grpSpPr>
          <a:xfrm>
            <a:off x="10956884" y="114363"/>
            <a:ext cx="1064100" cy="345690"/>
            <a:chOff x="902001" y="411944"/>
            <a:chExt cx="3363944" cy="1092831"/>
          </a:xfrm>
        </p:grpSpPr>
        <p:sp>
          <p:nvSpPr>
            <p:cNvPr id="10" name="Oval 9">
              <a:extLst>
                <a:ext uri="{FF2B5EF4-FFF2-40B4-BE49-F238E27FC236}">
                  <a16:creationId xmlns:a16="http://schemas.microsoft.com/office/drawing/2014/main" id="{1FBD1DDC-32DB-4927-9B8B-626596A6CDA3}"/>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http://www.radixbay.com/home/wp-content/uploads/2014/06/Radixbay_r_cc1.png">
              <a:extLst>
                <a:ext uri="{FF2B5EF4-FFF2-40B4-BE49-F238E27FC236}">
                  <a16:creationId xmlns:a16="http://schemas.microsoft.com/office/drawing/2014/main" id="{5D2D96A5-3916-4E33-9A53-CEF3712532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8964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Test Your Migration</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6" name="Content Placeholder 12">
            <a:extLst>
              <a:ext uri="{FF2B5EF4-FFF2-40B4-BE49-F238E27FC236}">
                <a16:creationId xmlns:a16="http://schemas.microsoft.com/office/drawing/2014/main" id="{C582F37C-6CF0-449E-9587-882B7EA0F977}"/>
              </a:ext>
            </a:extLst>
          </p:cNvPr>
          <p:cNvSpPr>
            <a:spLocks noGrp="1"/>
          </p:cNvSpPr>
          <p:nvPr>
            <p:ph idx="1"/>
          </p:nvPr>
        </p:nvSpPr>
        <p:spPr>
          <a:xfrm>
            <a:off x="1066800" y="1655558"/>
            <a:ext cx="10058400" cy="3931920"/>
          </a:xfrm>
        </p:spPr>
        <p:txBody>
          <a:bodyPr>
            <a:noAutofit/>
          </a:bodyPr>
          <a:lstStyle/>
          <a:p>
            <a:pPr marL="0" indent="0">
              <a:buNone/>
            </a:pPr>
            <a:r>
              <a:rPr lang="en-US" sz="2400" b="1" dirty="0">
                <a:solidFill>
                  <a:srgbClr val="1CADE5"/>
                </a:solidFill>
              </a:rPr>
              <a:t>Why</a:t>
            </a:r>
          </a:p>
          <a:p>
            <a:r>
              <a:rPr lang="en-US" sz="2400" dirty="0"/>
              <a:t>Identify bugs and potential errors</a:t>
            </a:r>
          </a:p>
          <a:p>
            <a:r>
              <a:rPr lang="en-US" sz="2400" dirty="0"/>
              <a:t>Identify missing data</a:t>
            </a:r>
          </a:p>
          <a:p>
            <a:pPr marL="0" indent="0">
              <a:buNone/>
            </a:pPr>
            <a:endParaRPr lang="en-US" sz="2400" b="1" dirty="0">
              <a:solidFill>
                <a:srgbClr val="1CADE5"/>
              </a:solidFill>
            </a:endParaRPr>
          </a:p>
          <a:p>
            <a:pPr marL="0" indent="0">
              <a:buNone/>
            </a:pPr>
            <a:r>
              <a:rPr lang="en-US" sz="2400" b="1" dirty="0">
                <a:solidFill>
                  <a:srgbClr val="1CADE5"/>
                </a:solidFill>
              </a:rPr>
              <a:t>How</a:t>
            </a:r>
          </a:p>
          <a:p>
            <a:r>
              <a:rPr lang="en-US" sz="2400" dirty="0"/>
              <a:t>Use a Full Sandbox</a:t>
            </a:r>
          </a:p>
          <a:p>
            <a:r>
              <a:rPr lang="en-US" sz="2400" dirty="0"/>
              <a:t>Allow client to QC data</a:t>
            </a:r>
          </a:p>
          <a:p>
            <a:r>
              <a:rPr lang="en-US" sz="2400" dirty="0"/>
              <a:t>Update scripts as needed </a:t>
            </a:r>
          </a:p>
          <a:p>
            <a:endParaRPr lang="en-US" sz="2400" dirty="0"/>
          </a:p>
        </p:txBody>
      </p:sp>
      <p:grpSp>
        <p:nvGrpSpPr>
          <p:cNvPr id="7" name="Group 6">
            <a:extLst>
              <a:ext uri="{FF2B5EF4-FFF2-40B4-BE49-F238E27FC236}">
                <a16:creationId xmlns:a16="http://schemas.microsoft.com/office/drawing/2014/main" id="{963A420F-7BE8-4BD6-B21D-D2022E83D059}"/>
              </a:ext>
            </a:extLst>
          </p:cNvPr>
          <p:cNvGrpSpPr/>
          <p:nvPr/>
        </p:nvGrpSpPr>
        <p:grpSpPr>
          <a:xfrm>
            <a:off x="10956884" y="114363"/>
            <a:ext cx="1064100" cy="345690"/>
            <a:chOff x="902001" y="411944"/>
            <a:chExt cx="3363944" cy="1092831"/>
          </a:xfrm>
        </p:grpSpPr>
        <p:sp>
          <p:nvSpPr>
            <p:cNvPr id="8" name="Oval 7">
              <a:extLst>
                <a:ext uri="{FF2B5EF4-FFF2-40B4-BE49-F238E27FC236}">
                  <a16:creationId xmlns:a16="http://schemas.microsoft.com/office/drawing/2014/main" id="{2DADC181-4314-4582-899A-E3CF443811C7}"/>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http://www.radixbay.com/home/wp-content/uploads/2014/06/Radixbay_r_cc1.png">
              <a:extLst>
                <a:ext uri="{FF2B5EF4-FFF2-40B4-BE49-F238E27FC236}">
                  <a16:creationId xmlns:a16="http://schemas.microsoft.com/office/drawing/2014/main" id="{42E3AA49-B93B-491E-BAF1-235D61BB7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87214D36-4CCE-4FCB-8987-60E2BC1C55F1}"/>
              </a:ext>
            </a:extLst>
          </p:cNvPr>
          <p:cNvPicPr>
            <a:picLocks noChangeAspect="1"/>
          </p:cNvPicPr>
          <p:nvPr/>
        </p:nvPicPr>
        <p:blipFill>
          <a:blip r:embed="rId4"/>
          <a:stretch>
            <a:fillRect/>
          </a:stretch>
        </p:blipFill>
        <p:spPr>
          <a:xfrm>
            <a:off x="6341749" y="1655558"/>
            <a:ext cx="4714875" cy="4133850"/>
          </a:xfrm>
          <a:prstGeom prst="rect">
            <a:avLst/>
          </a:prstGeom>
        </p:spPr>
      </p:pic>
    </p:spTree>
    <p:extLst>
      <p:ext uri="{BB962C8B-B14F-4D97-AF65-F5344CB8AC3E}">
        <p14:creationId xmlns:p14="http://schemas.microsoft.com/office/powerpoint/2010/main" val="1445007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Resources</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9" name="Content Placeholder 2">
            <a:extLst>
              <a:ext uri="{FF2B5EF4-FFF2-40B4-BE49-F238E27FC236}">
                <a16:creationId xmlns:a16="http://schemas.microsoft.com/office/drawing/2014/main" id="{27A11644-A377-4B4B-8056-E6365748B679}"/>
              </a:ext>
            </a:extLst>
          </p:cNvPr>
          <p:cNvSpPr>
            <a:spLocks noGrp="1"/>
          </p:cNvSpPr>
          <p:nvPr>
            <p:ph idx="1"/>
          </p:nvPr>
        </p:nvSpPr>
        <p:spPr>
          <a:xfrm>
            <a:off x="1165986" y="1809682"/>
            <a:ext cx="4899852" cy="4557171"/>
          </a:xfrm>
        </p:spPr>
        <p:txBody>
          <a:bodyPr>
            <a:noAutofit/>
          </a:bodyPr>
          <a:lstStyle/>
          <a:p>
            <a:pPr marL="0" indent="0">
              <a:buNone/>
            </a:pPr>
            <a:r>
              <a:rPr lang="en-US" sz="1700" b="1" dirty="0"/>
              <a:t>Salesforce Migration Tools</a:t>
            </a:r>
          </a:p>
          <a:p>
            <a:r>
              <a:rPr lang="en-US" sz="1700" dirty="0">
                <a:hlinkClick r:id="rId3"/>
              </a:rPr>
              <a:t>Workbench</a:t>
            </a:r>
            <a:endParaRPr lang="en-US" sz="1700" dirty="0"/>
          </a:p>
          <a:p>
            <a:r>
              <a:rPr lang="en-US" sz="1700" dirty="0">
                <a:hlinkClick r:id="rId4"/>
              </a:rPr>
              <a:t>Ant Migration Tool</a:t>
            </a:r>
            <a:endParaRPr lang="en-US" sz="1700" dirty="0"/>
          </a:p>
          <a:p>
            <a:r>
              <a:rPr lang="en-US" sz="1700" dirty="0">
                <a:hlinkClick r:id="rId5"/>
              </a:rPr>
              <a:t>Salesforce package.xml Builder</a:t>
            </a:r>
            <a:endParaRPr lang="en-US" sz="1700" dirty="0"/>
          </a:p>
          <a:p>
            <a:r>
              <a:rPr lang="en-US" sz="1700" dirty="0">
                <a:hlinkClick r:id="rId6"/>
              </a:rPr>
              <a:t>Data Loader Command Line</a:t>
            </a:r>
            <a:endParaRPr lang="en-US" sz="1700" dirty="0"/>
          </a:p>
          <a:p>
            <a:r>
              <a:rPr lang="en-US" sz="1700" dirty="0">
                <a:hlinkClick r:id="rId7"/>
              </a:rPr>
              <a:t>Salesforce Switch</a:t>
            </a:r>
            <a:endParaRPr lang="en-US" sz="1700" dirty="0"/>
          </a:p>
          <a:p>
            <a:r>
              <a:rPr lang="en-US" sz="1700" dirty="0">
                <a:hlinkClick r:id="rId8"/>
              </a:rPr>
              <a:t>Attachments &amp; Notes Migrator</a:t>
            </a:r>
            <a:endParaRPr lang="en-US" sz="1700" dirty="0"/>
          </a:p>
          <a:p>
            <a:endParaRPr lang="en-US" sz="1700" dirty="0"/>
          </a:p>
          <a:p>
            <a:pPr marL="0" indent="0">
              <a:buNone/>
            </a:pPr>
            <a:r>
              <a:rPr lang="en-US" sz="1700" b="1" dirty="0"/>
              <a:t>Python Libraries</a:t>
            </a:r>
          </a:p>
          <a:p>
            <a:r>
              <a:rPr lang="en-US" sz="1700" dirty="0">
                <a:hlinkClick r:id="rId9"/>
              </a:rPr>
              <a:t>Pandas</a:t>
            </a:r>
            <a:endParaRPr lang="en-US" sz="1700" dirty="0"/>
          </a:p>
          <a:p>
            <a:r>
              <a:rPr lang="en-US" sz="1700" dirty="0">
                <a:hlinkClick r:id="rId10"/>
              </a:rPr>
              <a:t>Simple Salesforce</a:t>
            </a:r>
            <a:endParaRPr lang="en-US" sz="1700" dirty="0"/>
          </a:p>
          <a:p>
            <a:r>
              <a:rPr lang="en-US" sz="1700" dirty="0">
                <a:hlinkClick r:id="rId11"/>
              </a:rPr>
              <a:t>Pypyodbc</a:t>
            </a:r>
            <a:endParaRPr lang="en-US" sz="1700" dirty="0"/>
          </a:p>
        </p:txBody>
      </p:sp>
      <p:sp>
        <p:nvSpPr>
          <p:cNvPr id="10" name="Content Placeholder 2">
            <a:extLst>
              <a:ext uri="{FF2B5EF4-FFF2-40B4-BE49-F238E27FC236}">
                <a16:creationId xmlns:a16="http://schemas.microsoft.com/office/drawing/2014/main" id="{A39A5BAD-A7E7-4793-BCB3-FB8E0AAEA687}"/>
              </a:ext>
            </a:extLst>
          </p:cNvPr>
          <p:cNvSpPr txBox="1">
            <a:spLocks/>
          </p:cNvSpPr>
          <p:nvPr/>
        </p:nvSpPr>
        <p:spPr>
          <a:xfrm>
            <a:off x="6011862" y="1809682"/>
            <a:ext cx="4899852" cy="5027061"/>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US" b="1" dirty="0"/>
              <a:t>Helpful Articles</a:t>
            </a:r>
            <a:endParaRPr lang="en-US" b="1" dirty="0">
              <a:hlinkClick r:id="rId12"/>
            </a:endParaRPr>
          </a:p>
          <a:p>
            <a:pPr>
              <a:buFont typeface="Arial" panose="020B0604020202020204" pitchFamily="34" charset="0"/>
              <a:buChar char="•"/>
            </a:pPr>
            <a:r>
              <a:rPr lang="en-US" dirty="0">
                <a:hlinkClick r:id="rId13"/>
              </a:rPr>
              <a:t>Data Preparation with Pandas</a:t>
            </a:r>
            <a:endParaRPr lang="en-US" dirty="0"/>
          </a:p>
          <a:p>
            <a:pPr>
              <a:buFont typeface="Arial" panose="020B0604020202020204" pitchFamily="34" charset="0"/>
              <a:buChar char="•"/>
            </a:pPr>
            <a:r>
              <a:rPr lang="en-US" dirty="0">
                <a:hlinkClick r:id="rId14"/>
              </a:rPr>
              <a:t>Choosing the Right ETL Tool or Middleware for Your Salesforce Data Migration or Integration</a:t>
            </a:r>
            <a:endParaRPr lang="en-US" dirty="0">
              <a:hlinkClick r:id="rId12"/>
            </a:endParaRPr>
          </a:p>
          <a:p>
            <a:pPr>
              <a:buFont typeface="Arial" panose="020B0604020202020204" pitchFamily="34" charset="0"/>
              <a:buChar char="•"/>
            </a:pPr>
            <a:r>
              <a:rPr lang="en-US" dirty="0">
                <a:hlinkClick r:id="rId12"/>
              </a:rPr>
              <a:t>Metadata API Developer Guide</a:t>
            </a:r>
            <a:endParaRPr lang="en-US" dirty="0"/>
          </a:p>
          <a:p>
            <a:pPr>
              <a:buFont typeface="Arial" panose="020B0604020202020204" pitchFamily="34" charset="0"/>
              <a:buChar char="•"/>
            </a:pPr>
            <a:r>
              <a:rPr lang="en-US" dirty="0">
                <a:hlinkClick r:id="rId15"/>
              </a:rPr>
              <a:t>Automation with batch files and scheduled tasks</a:t>
            </a:r>
            <a:endParaRPr lang="en-US" dirty="0"/>
          </a:p>
          <a:p>
            <a:pPr marL="0" indent="0">
              <a:buFont typeface="Garamond" pitchFamily="18" charset="0"/>
              <a:buNone/>
            </a:pPr>
            <a:endParaRPr lang="en-US" dirty="0"/>
          </a:p>
          <a:p>
            <a:pPr marL="0" indent="0">
              <a:buFont typeface="Garamond" pitchFamily="18" charset="0"/>
              <a:buNone/>
            </a:pPr>
            <a:r>
              <a:rPr lang="en-US" b="1" dirty="0"/>
              <a:t>Helpful Videos</a:t>
            </a:r>
          </a:p>
          <a:p>
            <a:pPr>
              <a:buFont typeface="Arial" panose="020B0604020202020204" pitchFamily="34" charset="0"/>
              <a:buChar char="•"/>
            </a:pPr>
            <a:r>
              <a:rPr lang="en-US" dirty="0">
                <a:hlinkClick r:id="rId16"/>
              </a:rPr>
              <a:t>Salesforce and Python Integration Playlist</a:t>
            </a:r>
            <a:endParaRPr lang="en-US" dirty="0"/>
          </a:p>
          <a:p>
            <a:pPr>
              <a:buFont typeface="Arial" panose="020B0604020202020204" pitchFamily="34" charset="0"/>
              <a:buChar char="•"/>
            </a:pPr>
            <a:r>
              <a:rPr lang="en-US" dirty="0">
                <a:hlinkClick r:id="rId17"/>
              </a:rPr>
              <a:t>Deploying Metadata with the Force.com Migration Tool</a:t>
            </a:r>
            <a:endParaRPr lang="en-US" dirty="0"/>
          </a:p>
          <a:p>
            <a:endParaRPr lang="en-US" dirty="0"/>
          </a:p>
          <a:p>
            <a:pPr marL="0" indent="0">
              <a:buNone/>
            </a:pPr>
            <a:r>
              <a:rPr lang="en-US" b="1" dirty="0"/>
              <a:t>Helpful Cheat Sheets</a:t>
            </a:r>
          </a:p>
          <a:p>
            <a:pPr>
              <a:buFont typeface="Arial" panose="020B0604020202020204" pitchFamily="34" charset="0"/>
              <a:buChar char="•"/>
            </a:pPr>
            <a:r>
              <a:rPr lang="en-US" dirty="0">
                <a:hlinkClick r:id="rId18"/>
              </a:rPr>
              <a:t>Python Regex</a:t>
            </a:r>
            <a:endParaRPr lang="en-US" dirty="0"/>
          </a:p>
          <a:p>
            <a:pPr>
              <a:buFont typeface="Arial" panose="020B0604020202020204" pitchFamily="34" charset="0"/>
              <a:buChar char="•"/>
            </a:pPr>
            <a:r>
              <a:rPr lang="en-US" dirty="0">
                <a:hlinkClick r:id="rId19"/>
              </a:rPr>
              <a:t>Data Wrangling with Pandas</a:t>
            </a:r>
            <a:endParaRPr lang="en-US" dirty="0"/>
          </a:p>
        </p:txBody>
      </p:sp>
      <p:grpSp>
        <p:nvGrpSpPr>
          <p:cNvPr id="6" name="Group 5">
            <a:extLst>
              <a:ext uri="{FF2B5EF4-FFF2-40B4-BE49-F238E27FC236}">
                <a16:creationId xmlns:a16="http://schemas.microsoft.com/office/drawing/2014/main" id="{462FAC50-8B9C-4F2A-B5A8-0EE5A2DF1AB3}"/>
              </a:ext>
            </a:extLst>
          </p:cNvPr>
          <p:cNvGrpSpPr/>
          <p:nvPr/>
        </p:nvGrpSpPr>
        <p:grpSpPr>
          <a:xfrm>
            <a:off x="10956884" y="114363"/>
            <a:ext cx="1064100" cy="345690"/>
            <a:chOff x="902001" y="411944"/>
            <a:chExt cx="3363944" cy="1092831"/>
          </a:xfrm>
        </p:grpSpPr>
        <p:sp>
          <p:nvSpPr>
            <p:cNvPr id="7" name="Oval 6">
              <a:extLst>
                <a:ext uri="{FF2B5EF4-FFF2-40B4-BE49-F238E27FC236}">
                  <a16:creationId xmlns:a16="http://schemas.microsoft.com/office/drawing/2014/main" id="{44A783FB-6DF2-4FC7-A6E5-034F46FACB2D}"/>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http://www.radixbay.com/home/wp-content/uploads/2014/06/Radixbay_r_cc1.png">
              <a:extLst>
                <a:ext uri="{FF2B5EF4-FFF2-40B4-BE49-F238E27FC236}">
                  <a16:creationId xmlns:a16="http://schemas.microsoft.com/office/drawing/2014/main" id="{ED6943D9-34B1-49B7-97AB-4129F749DAC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2605458A-1052-4D4D-8B13-FFEE879B9028}"/>
              </a:ext>
            </a:extLst>
          </p:cNvPr>
          <p:cNvSpPr txBox="1"/>
          <p:nvPr/>
        </p:nvSpPr>
        <p:spPr>
          <a:xfrm>
            <a:off x="3063019" y="1163351"/>
            <a:ext cx="6366871" cy="646331"/>
          </a:xfrm>
          <a:prstGeom prst="rect">
            <a:avLst/>
          </a:prstGeom>
          <a:noFill/>
        </p:spPr>
        <p:txBody>
          <a:bodyPr wrap="none" rtlCol="0">
            <a:spAutoFit/>
          </a:bodyPr>
          <a:lstStyle/>
          <a:p>
            <a:r>
              <a:rPr lang="en-US" dirty="0"/>
              <a:t>Please visit </a:t>
            </a:r>
            <a:r>
              <a:rPr lang="en-US" dirty="0">
                <a:hlinkClick r:id="rId21"/>
              </a:rPr>
              <a:t>www.radixbay.com/resources/</a:t>
            </a:r>
            <a:r>
              <a:rPr lang="en-US" dirty="0"/>
              <a:t>  to download the slides.</a:t>
            </a:r>
          </a:p>
          <a:p>
            <a:endParaRPr lang="en-US" dirty="0"/>
          </a:p>
        </p:txBody>
      </p:sp>
    </p:spTree>
    <p:extLst>
      <p:ext uri="{BB962C8B-B14F-4D97-AF65-F5344CB8AC3E}">
        <p14:creationId xmlns:p14="http://schemas.microsoft.com/office/powerpoint/2010/main" val="157366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22"/>
          </p:nvPr>
        </p:nvPicPr>
        <p:blipFill>
          <a:blip r:embed="rId3"/>
          <a:srcRect t="5006" b="5006"/>
          <a:stretch>
            <a:fillRect/>
          </a:stretch>
        </p:blipFill>
        <p:spPr/>
      </p:pic>
      <p:sp>
        <p:nvSpPr>
          <p:cNvPr id="21" name="Rectangle 20"/>
          <p:cNvSpPr/>
          <p:nvPr/>
        </p:nvSpPr>
        <p:spPr>
          <a:xfrm>
            <a:off x="1588" y="0"/>
            <a:ext cx="12188825" cy="6858000"/>
          </a:xfrm>
          <a:prstGeom prst="rect">
            <a:avLst/>
          </a:prstGeom>
          <a:gradFill>
            <a:gsLst>
              <a:gs pos="0">
                <a:srgbClr val="041B31">
                  <a:alpha val="85000"/>
                </a:srgbClr>
              </a:gs>
              <a:gs pos="100000">
                <a:srgbClr val="041B31">
                  <a:alpha val="69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45714" tIns="22856" rIns="45714" bIns="22856" rtlCol="0" anchor="ctr"/>
          <a:lstStyle/>
          <a:p>
            <a:pPr algn="ctr"/>
            <a:endParaRPr lang="en-US" sz="900" dirty="0"/>
          </a:p>
        </p:txBody>
      </p:sp>
      <p:grpSp>
        <p:nvGrpSpPr>
          <p:cNvPr id="2" name="Group 1"/>
          <p:cNvGrpSpPr/>
          <p:nvPr/>
        </p:nvGrpSpPr>
        <p:grpSpPr>
          <a:xfrm>
            <a:off x="872460" y="2796444"/>
            <a:ext cx="10699780" cy="1289659"/>
            <a:chOff x="1898629" y="5865888"/>
            <a:chExt cx="20136193" cy="2579318"/>
          </a:xfrm>
        </p:grpSpPr>
        <p:sp>
          <p:nvSpPr>
            <p:cNvPr id="91" name="Rectangle 1"/>
            <p:cNvSpPr>
              <a:spLocks/>
            </p:cNvSpPr>
            <p:nvPr/>
          </p:nvSpPr>
          <p:spPr bwMode="auto">
            <a:xfrm>
              <a:off x="1898629" y="5865888"/>
              <a:ext cx="20136193" cy="1006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0" bIns="0" anchor="ctr">
              <a:spAutoFit/>
            </a:bodyPr>
            <a:lstStyle/>
            <a:p>
              <a:pPr algn="ctr">
                <a:lnSpc>
                  <a:spcPct val="80000"/>
                </a:lnSpc>
              </a:pPr>
              <a:r>
                <a:rPr lang="en-US" sz="4000" b="1" spc="75" dirty="0">
                  <a:solidFill>
                    <a:schemeClr val="bg1"/>
                  </a:solidFill>
                  <a:latin typeface="Source Sans Pro"/>
                  <a:ea typeface="ＭＳ Ｐゴシック" charset="0"/>
                  <a:cs typeface="Source Sans Pro"/>
                  <a:sym typeface="Bebas Neue" charset="0"/>
                </a:rPr>
                <a:t>Thanks from the RadixBay Salesforce Team!</a:t>
              </a:r>
            </a:p>
          </p:txBody>
        </p:sp>
        <p:sp>
          <p:nvSpPr>
            <p:cNvPr id="8" name="Rectangle 1"/>
            <p:cNvSpPr>
              <a:spLocks/>
            </p:cNvSpPr>
            <p:nvPr/>
          </p:nvSpPr>
          <p:spPr bwMode="auto">
            <a:xfrm>
              <a:off x="5707978" y="7214100"/>
              <a:ext cx="12410840"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2000" b="1" spc="75" dirty="0">
                  <a:solidFill>
                    <a:schemeClr val="accent2">
                      <a:lumMod val="60000"/>
                      <a:lumOff val="40000"/>
                    </a:schemeClr>
                  </a:solidFill>
                  <a:latin typeface="Lato Bold"/>
                  <a:ea typeface="Lato Light" charset="0"/>
                  <a:cs typeface="Lato Bold"/>
                  <a:sym typeface="Bebas Neue" charset="0"/>
                </a:rPr>
                <a:t>For more information, please visit www.radixbay.com</a:t>
              </a:r>
            </a:p>
            <a:p>
              <a:pPr algn="ctr"/>
              <a:endParaRPr lang="en-US" sz="2000" b="1" spc="75" dirty="0">
                <a:solidFill>
                  <a:schemeClr val="accent2">
                    <a:lumMod val="60000"/>
                    <a:lumOff val="40000"/>
                  </a:schemeClr>
                </a:solidFill>
                <a:latin typeface="Lato Bold"/>
                <a:ea typeface="Lato Light" charset="0"/>
                <a:cs typeface="Lato Bold"/>
                <a:sym typeface="Bebas Neue" charset="0"/>
              </a:endParaRPr>
            </a:p>
          </p:txBody>
        </p:sp>
      </p:grpSp>
      <p:grpSp>
        <p:nvGrpSpPr>
          <p:cNvPr id="14" name="Group 13"/>
          <p:cNvGrpSpPr/>
          <p:nvPr/>
        </p:nvGrpSpPr>
        <p:grpSpPr>
          <a:xfrm>
            <a:off x="2010003" y="2316572"/>
            <a:ext cx="8648215" cy="1932215"/>
            <a:chOff x="7302732" y="3456878"/>
            <a:chExt cx="10439400" cy="6579219"/>
          </a:xfrm>
        </p:grpSpPr>
        <p:cxnSp>
          <p:nvCxnSpPr>
            <p:cNvPr id="12" name="Straight Connector 11"/>
            <p:cNvCxnSpPr/>
            <p:nvPr/>
          </p:nvCxnSpPr>
          <p:spPr>
            <a:xfrm flipV="1">
              <a:off x="7302732" y="3456878"/>
              <a:ext cx="10439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302732" y="10036097"/>
              <a:ext cx="10439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F6B1218-8D0A-472E-91FF-C2A639F2F30E}"/>
              </a:ext>
            </a:extLst>
          </p:cNvPr>
          <p:cNvGrpSpPr/>
          <p:nvPr/>
        </p:nvGrpSpPr>
        <p:grpSpPr>
          <a:xfrm>
            <a:off x="429035" y="240352"/>
            <a:ext cx="2797640" cy="908858"/>
            <a:chOff x="902001" y="411944"/>
            <a:chExt cx="3363944" cy="1092831"/>
          </a:xfrm>
        </p:grpSpPr>
        <p:sp>
          <p:nvSpPr>
            <p:cNvPr id="3" name="Oval 2">
              <a:extLst>
                <a:ext uri="{FF2B5EF4-FFF2-40B4-BE49-F238E27FC236}">
                  <a16:creationId xmlns:a16="http://schemas.microsoft.com/office/drawing/2014/main" id="{2902A94C-FB16-45DC-BDA0-B6B1FE4AC2C0}"/>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descr="http://www.radixbay.com/home/wp-content/uploads/2014/06/Radixbay_r_cc1.png">
              <a:extLst>
                <a:ext uri="{FF2B5EF4-FFF2-40B4-BE49-F238E27FC236}">
                  <a16:creationId xmlns:a16="http://schemas.microsoft.com/office/drawing/2014/main" id="{7ECBF66F-C7D8-4FC9-AC71-352DFD309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9354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22"/>
          </p:nvPr>
        </p:nvPicPr>
        <p:blipFill>
          <a:blip r:embed="rId3"/>
          <a:srcRect t="5006" b="5006"/>
          <a:stretch>
            <a:fillRect/>
          </a:stretch>
        </p:blipFill>
        <p:spPr/>
      </p:pic>
      <p:sp>
        <p:nvSpPr>
          <p:cNvPr id="21" name="Rectangle 20"/>
          <p:cNvSpPr/>
          <p:nvPr/>
        </p:nvSpPr>
        <p:spPr>
          <a:xfrm>
            <a:off x="1588" y="0"/>
            <a:ext cx="12188825" cy="6858000"/>
          </a:xfrm>
          <a:prstGeom prst="rect">
            <a:avLst/>
          </a:prstGeom>
          <a:gradFill>
            <a:gsLst>
              <a:gs pos="0">
                <a:srgbClr val="041B31">
                  <a:alpha val="85000"/>
                </a:srgbClr>
              </a:gs>
              <a:gs pos="100000">
                <a:srgbClr val="041B31">
                  <a:alpha val="69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45714" tIns="22856" rIns="45714" bIns="22856" rtlCol="0" anchor="ctr"/>
          <a:lstStyle/>
          <a:p>
            <a:pPr algn="ctr"/>
            <a:endParaRPr lang="en-US" sz="900" dirty="0"/>
          </a:p>
        </p:txBody>
      </p:sp>
      <p:grpSp>
        <p:nvGrpSpPr>
          <p:cNvPr id="2" name="Group 1"/>
          <p:cNvGrpSpPr/>
          <p:nvPr/>
        </p:nvGrpSpPr>
        <p:grpSpPr>
          <a:xfrm>
            <a:off x="872460" y="2796444"/>
            <a:ext cx="10699780" cy="1289659"/>
            <a:chOff x="1898629" y="5865888"/>
            <a:chExt cx="20136193" cy="2579318"/>
          </a:xfrm>
        </p:grpSpPr>
        <p:sp>
          <p:nvSpPr>
            <p:cNvPr id="91" name="Rectangle 1"/>
            <p:cNvSpPr>
              <a:spLocks/>
            </p:cNvSpPr>
            <p:nvPr/>
          </p:nvSpPr>
          <p:spPr bwMode="auto">
            <a:xfrm>
              <a:off x="1898629" y="5865888"/>
              <a:ext cx="20136193" cy="1006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0" bIns="0" anchor="ctr">
              <a:spAutoFit/>
            </a:bodyPr>
            <a:lstStyle/>
            <a:p>
              <a:pPr algn="ctr">
                <a:lnSpc>
                  <a:spcPct val="80000"/>
                </a:lnSpc>
              </a:pPr>
              <a:r>
                <a:rPr lang="en-US" sz="4000" b="1" spc="75" dirty="0">
                  <a:solidFill>
                    <a:schemeClr val="bg1"/>
                  </a:solidFill>
                  <a:latin typeface="Source Sans Pro"/>
                  <a:ea typeface="ＭＳ Ｐゴシック" charset="0"/>
                  <a:cs typeface="Source Sans Pro"/>
                  <a:sym typeface="Bebas Neue" charset="0"/>
                </a:rPr>
                <a:t>Thanks from the RadixBay Salesforce Team!</a:t>
              </a:r>
            </a:p>
          </p:txBody>
        </p:sp>
        <p:sp>
          <p:nvSpPr>
            <p:cNvPr id="8" name="Rectangle 1"/>
            <p:cNvSpPr>
              <a:spLocks/>
            </p:cNvSpPr>
            <p:nvPr/>
          </p:nvSpPr>
          <p:spPr bwMode="auto">
            <a:xfrm>
              <a:off x="5707978" y="7214100"/>
              <a:ext cx="12410840"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2000" b="1" spc="75" dirty="0">
                  <a:solidFill>
                    <a:schemeClr val="accent2">
                      <a:lumMod val="60000"/>
                      <a:lumOff val="40000"/>
                    </a:schemeClr>
                  </a:solidFill>
                  <a:latin typeface="Lato Bold"/>
                  <a:ea typeface="Lato Light" charset="0"/>
                  <a:cs typeface="Lato Bold"/>
                  <a:sym typeface="Bebas Neue" charset="0"/>
                </a:rPr>
                <a:t>For more information, please visit www.radixbay.com</a:t>
              </a:r>
            </a:p>
            <a:p>
              <a:pPr algn="ctr"/>
              <a:endParaRPr lang="en-US" sz="2000" b="1" spc="75" dirty="0">
                <a:solidFill>
                  <a:schemeClr val="accent2">
                    <a:lumMod val="60000"/>
                    <a:lumOff val="40000"/>
                  </a:schemeClr>
                </a:solidFill>
                <a:latin typeface="Lato Bold"/>
                <a:ea typeface="Lato Light" charset="0"/>
                <a:cs typeface="Lato Bold"/>
                <a:sym typeface="Bebas Neue" charset="0"/>
              </a:endParaRPr>
            </a:p>
          </p:txBody>
        </p:sp>
      </p:grpSp>
      <p:grpSp>
        <p:nvGrpSpPr>
          <p:cNvPr id="14" name="Group 13"/>
          <p:cNvGrpSpPr/>
          <p:nvPr/>
        </p:nvGrpSpPr>
        <p:grpSpPr>
          <a:xfrm>
            <a:off x="2010003" y="2316572"/>
            <a:ext cx="8648215" cy="1932215"/>
            <a:chOff x="7302732" y="3456878"/>
            <a:chExt cx="10439400" cy="6579219"/>
          </a:xfrm>
        </p:grpSpPr>
        <p:cxnSp>
          <p:nvCxnSpPr>
            <p:cNvPr id="12" name="Straight Connector 11"/>
            <p:cNvCxnSpPr/>
            <p:nvPr/>
          </p:nvCxnSpPr>
          <p:spPr>
            <a:xfrm flipV="1">
              <a:off x="7302732" y="3456878"/>
              <a:ext cx="10439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302732" y="10036097"/>
              <a:ext cx="10439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F6B1218-8D0A-472E-91FF-C2A639F2F30E}"/>
              </a:ext>
            </a:extLst>
          </p:cNvPr>
          <p:cNvGrpSpPr/>
          <p:nvPr/>
        </p:nvGrpSpPr>
        <p:grpSpPr>
          <a:xfrm>
            <a:off x="429035" y="240352"/>
            <a:ext cx="2797640" cy="908858"/>
            <a:chOff x="902001" y="411944"/>
            <a:chExt cx="3363944" cy="1092831"/>
          </a:xfrm>
        </p:grpSpPr>
        <p:sp>
          <p:nvSpPr>
            <p:cNvPr id="3" name="Oval 2">
              <a:extLst>
                <a:ext uri="{FF2B5EF4-FFF2-40B4-BE49-F238E27FC236}">
                  <a16:creationId xmlns:a16="http://schemas.microsoft.com/office/drawing/2014/main" id="{2902A94C-FB16-45DC-BDA0-B6B1FE4AC2C0}"/>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descr="http://www.radixbay.com/home/wp-content/uploads/2014/06/Radixbay_r_cc1.png">
              <a:extLst>
                <a:ext uri="{FF2B5EF4-FFF2-40B4-BE49-F238E27FC236}">
                  <a16:creationId xmlns:a16="http://schemas.microsoft.com/office/drawing/2014/main" id="{7ECBF66F-C7D8-4FC9-AC71-352DFD309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631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Arrow: Pentagon 46">
            <a:extLst>
              <a:ext uri="{FF2B5EF4-FFF2-40B4-BE49-F238E27FC236}">
                <a16:creationId xmlns:a16="http://schemas.microsoft.com/office/drawing/2014/main" id="{51CE2DD0-283B-41C6-ACB5-54BF7F19EF6B}"/>
              </a:ext>
            </a:extLst>
          </p:cNvPr>
          <p:cNvSpPr/>
          <p:nvPr/>
        </p:nvSpPr>
        <p:spPr>
          <a:xfrm>
            <a:off x="924177" y="4375712"/>
            <a:ext cx="10561181" cy="943049"/>
          </a:xfrm>
          <a:prstGeom prst="homePlate">
            <a:avLst/>
          </a:prstGeom>
          <a:solidFill>
            <a:srgbClr val="125CB5"/>
          </a:solidFill>
          <a:ln>
            <a:solidFill>
              <a:srgbClr val="125CB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Agenda</a:t>
            </a:r>
          </a:p>
        </p:txBody>
      </p:sp>
      <p:grpSp>
        <p:nvGrpSpPr>
          <p:cNvPr id="5" name="Group 4"/>
          <p:cNvGrpSpPr/>
          <p:nvPr/>
        </p:nvGrpSpPr>
        <p:grpSpPr>
          <a:xfrm>
            <a:off x="5899969" y="1145867"/>
            <a:ext cx="400049" cy="95238"/>
            <a:chOff x="1942594" y="2781300"/>
            <a:chExt cx="799891" cy="190500"/>
          </a:xfrm>
          <a:solidFill>
            <a:schemeClr val="bg1">
              <a:lumMod val="85000"/>
            </a:schemeClr>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8" name="Oval 4"/>
            <p:cNvSpPr>
              <a:spLocks/>
            </p:cNvSpPr>
            <p:nvPr/>
          </p:nvSpPr>
          <p:spPr bwMode="auto">
            <a:xfrm>
              <a:off x="2247315" y="2781300"/>
              <a:ext cx="190450" cy="190500"/>
            </a:xfrm>
            <a:prstGeom prst="ellipse">
              <a:avLst/>
            </a:prstGeom>
            <a:solidFill>
              <a:srgbClr val="C0C3BE"/>
            </a:solid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gr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grpSp>
        <p:nvGrpSpPr>
          <p:cNvPr id="74" name="Group 73">
            <a:extLst>
              <a:ext uri="{FF2B5EF4-FFF2-40B4-BE49-F238E27FC236}">
                <a16:creationId xmlns:a16="http://schemas.microsoft.com/office/drawing/2014/main" id="{403C1A72-043E-4376-8AA5-E2BB3C847B4D}"/>
              </a:ext>
            </a:extLst>
          </p:cNvPr>
          <p:cNvGrpSpPr/>
          <p:nvPr/>
        </p:nvGrpSpPr>
        <p:grpSpPr>
          <a:xfrm>
            <a:off x="10956884" y="114363"/>
            <a:ext cx="1064100" cy="345690"/>
            <a:chOff x="902001" y="411944"/>
            <a:chExt cx="3363944" cy="1092831"/>
          </a:xfrm>
        </p:grpSpPr>
        <p:sp>
          <p:nvSpPr>
            <p:cNvPr id="75" name="Oval 74">
              <a:extLst>
                <a:ext uri="{FF2B5EF4-FFF2-40B4-BE49-F238E27FC236}">
                  <a16:creationId xmlns:a16="http://schemas.microsoft.com/office/drawing/2014/main" id="{5D49417D-9BFA-4751-8034-11E9CD05D7D2}"/>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2" descr="http://www.radixbay.com/home/wp-content/uploads/2014/06/Radixbay_r_cc1.png">
              <a:extLst>
                <a:ext uri="{FF2B5EF4-FFF2-40B4-BE49-F238E27FC236}">
                  <a16:creationId xmlns:a16="http://schemas.microsoft.com/office/drawing/2014/main" id="{7971B231-B3A2-4B8D-9495-4BEB6EF89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C41F2A6-769B-4AD8-A394-08D9E4EF3D04}"/>
              </a:ext>
            </a:extLst>
          </p:cNvPr>
          <p:cNvGrpSpPr/>
          <p:nvPr/>
        </p:nvGrpSpPr>
        <p:grpSpPr>
          <a:xfrm>
            <a:off x="9050290" y="41066"/>
            <a:ext cx="3044889" cy="3044889"/>
            <a:chOff x="9077209" y="-176827"/>
            <a:chExt cx="3044889" cy="3044889"/>
          </a:xfrm>
        </p:grpSpPr>
        <p:pic>
          <p:nvPicPr>
            <p:cNvPr id="3074" name="Picture 2" descr="association meeting tips image">
              <a:extLst>
                <a:ext uri="{FF2B5EF4-FFF2-40B4-BE49-F238E27FC236}">
                  <a16:creationId xmlns:a16="http://schemas.microsoft.com/office/drawing/2014/main" id="{7B62ABA3-0C25-4555-BC40-C14E0F7BF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7209" y="-176827"/>
              <a:ext cx="3044889" cy="30448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1FD6D7-63E9-4207-BAB9-3453C76150AB}"/>
                </a:ext>
              </a:extLst>
            </p:cNvPr>
            <p:cNvSpPr/>
            <p:nvPr/>
          </p:nvSpPr>
          <p:spPr>
            <a:xfrm>
              <a:off x="9946031" y="457200"/>
              <a:ext cx="1067409" cy="39159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3" name="Picture 72" descr="A close up of a sign&#10;&#10;Description automatically generated">
              <a:extLst>
                <a:ext uri="{FF2B5EF4-FFF2-40B4-BE49-F238E27FC236}">
                  <a16:creationId xmlns:a16="http://schemas.microsoft.com/office/drawing/2014/main" id="{803E15E9-8AF5-49EB-BFA5-FBB0E847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551" y="447119"/>
              <a:ext cx="1539327" cy="456097"/>
            </a:xfrm>
            <a:prstGeom prst="rect">
              <a:avLst/>
            </a:prstGeom>
          </p:spPr>
        </p:pic>
      </p:grpSp>
      <p:sp>
        <p:nvSpPr>
          <p:cNvPr id="4" name="Oval 3">
            <a:extLst>
              <a:ext uri="{FF2B5EF4-FFF2-40B4-BE49-F238E27FC236}">
                <a16:creationId xmlns:a16="http://schemas.microsoft.com/office/drawing/2014/main" id="{689E6245-B7F5-4BAD-890A-ED367DA90D9D}"/>
              </a:ext>
            </a:extLst>
          </p:cNvPr>
          <p:cNvSpPr/>
          <p:nvPr/>
        </p:nvSpPr>
        <p:spPr>
          <a:xfrm>
            <a:off x="1353843" y="3141079"/>
            <a:ext cx="892125" cy="892125"/>
          </a:xfrm>
          <a:prstGeom prst="ellipse">
            <a:avLst/>
          </a:prstGeom>
          <a:solidFill>
            <a:srgbClr val="25C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7" name="Rectangle 6" descr="Teacher">
            <a:extLst>
              <a:ext uri="{FF2B5EF4-FFF2-40B4-BE49-F238E27FC236}">
                <a16:creationId xmlns:a16="http://schemas.microsoft.com/office/drawing/2014/main" id="{1A5A2227-AA02-49A7-9F19-1BE21EB642EB}"/>
              </a:ext>
            </a:extLst>
          </p:cNvPr>
          <p:cNvSpPr/>
          <p:nvPr/>
        </p:nvSpPr>
        <p:spPr>
          <a:xfrm>
            <a:off x="1543968" y="3331204"/>
            <a:ext cx="511875" cy="51187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u="sng" dirty="0"/>
          </a:p>
        </p:txBody>
      </p:sp>
      <p:sp>
        <p:nvSpPr>
          <p:cNvPr id="15" name="Freeform: Shape 14">
            <a:extLst>
              <a:ext uri="{FF2B5EF4-FFF2-40B4-BE49-F238E27FC236}">
                <a16:creationId xmlns:a16="http://schemas.microsoft.com/office/drawing/2014/main" id="{7CF21B47-816B-44C2-AC69-D554DD2C397D}"/>
              </a:ext>
            </a:extLst>
          </p:cNvPr>
          <p:cNvSpPr/>
          <p:nvPr/>
        </p:nvSpPr>
        <p:spPr>
          <a:xfrm>
            <a:off x="1068656" y="4635500"/>
            <a:ext cx="1462500" cy="585000"/>
          </a:xfrm>
          <a:custGeom>
            <a:avLst/>
            <a:gdLst>
              <a:gd name="connsiteX0" fmla="*/ 0 w 1462500"/>
              <a:gd name="connsiteY0" fmla="*/ 0 h 585000"/>
              <a:gd name="connsiteX1" fmla="*/ 1462500 w 1462500"/>
              <a:gd name="connsiteY1" fmla="*/ 0 h 585000"/>
              <a:gd name="connsiteX2" fmla="*/ 1462500 w 1462500"/>
              <a:gd name="connsiteY2" fmla="*/ 585000 h 585000"/>
              <a:gd name="connsiteX3" fmla="*/ 0 w 1462500"/>
              <a:gd name="connsiteY3" fmla="*/ 585000 h 585000"/>
              <a:gd name="connsiteX4" fmla="*/ 0 w 1462500"/>
              <a:gd name="connsiteY4" fmla="*/ 0 h 5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0" h="585000">
                <a:moveTo>
                  <a:pt x="0" y="0"/>
                </a:moveTo>
                <a:lnTo>
                  <a:pt x="1462500" y="0"/>
                </a:lnTo>
                <a:lnTo>
                  <a:pt x="1462500" y="585000"/>
                </a:lnTo>
                <a:lnTo>
                  <a:pt x="0" y="5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solidFill>
                  <a:schemeClr val="bg1"/>
                </a:solidFill>
              </a:rPr>
              <a:t>Introduction</a:t>
            </a:r>
          </a:p>
        </p:txBody>
      </p:sp>
      <p:sp>
        <p:nvSpPr>
          <p:cNvPr id="16" name="Oval 15">
            <a:extLst>
              <a:ext uri="{FF2B5EF4-FFF2-40B4-BE49-F238E27FC236}">
                <a16:creationId xmlns:a16="http://schemas.microsoft.com/office/drawing/2014/main" id="{65B3AD9C-39F4-434E-A93D-E71BA4F162D2}"/>
              </a:ext>
            </a:extLst>
          </p:cNvPr>
          <p:cNvSpPr/>
          <p:nvPr/>
        </p:nvSpPr>
        <p:spPr>
          <a:xfrm>
            <a:off x="3072281" y="3141079"/>
            <a:ext cx="892125" cy="892125"/>
          </a:xfrm>
          <a:prstGeom prst="ellipse">
            <a:avLst/>
          </a:prstGeom>
          <a:solidFill>
            <a:srgbClr val="25C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7" name="Rectangle 16" descr="Transfer">
            <a:extLst>
              <a:ext uri="{FF2B5EF4-FFF2-40B4-BE49-F238E27FC236}">
                <a16:creationId xmlns:a16="http://schemas.microsoft.com/office/drawing/2014/main" id="{CA96309F-3A09-450A-8486-BE5121818927}"/>
              </a:ext>
            </a:extLst>
          </p:cNvPr>
          <p:cNvSpPr/>
          <p:nvPr/>
        </p:nvSpPr>
        <p:spPr>
          <a:xfrm>
            <a:off x="3262406" y="3331204"/>
            <a:ext cx="511875" cy="511875"/>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u="sng" dirty="0"/>
          </a:p>
        </p:txBody>
      </p:sp>
      <p:sp>
        <p:nvSpPr>
          <p:cNvPr id="18" name="Freeform: Shape 17">
            <a:extLst>
              <a:ext uri="{FF2B5EF4-FFF2-40B4-BE49-F238E27FC236}">
                <a16:creationId xmlns:a16="http://schemas.microsoft.com/office/drawing/2014/main" id="{07B87217-64E3-4A2F-AF95-FEC1F7B290FB}"/>
              </a:ext>
            </a:extLst>
          </p:cNvPr>
          <p:cNvSpPr/>
          <p:nvPr/>
        </p:nvSpPr>
        <p:spPr>
          <a:xfrm>
            <a:off x="2787093" y="4635500"/>
            <a:ext cx="1462500" cy="585000"/>
          </a:xfrm>
          <a:custGeom>
            <a:avLst/>
            <a:gdLst>
              <a:gd name="connsiteX0" fmla="*/ 0 w 1462500"/>
              <a:gd name="connsiteY0" fmla="*/ 0 h 585000"/>
              <a:gd name="connsiteX1" fmla="*/ 1462500 w 1462500"/>
              <a:gd name="connsiteY1" fmla="*/ 0 h 585000"/>
              <a:gd name="connsiteX2" fmla="*/ 1462500 w 1462500"/>
              <a:gd name="connsiteY2" fmla="*/ 585000 h 585000"/>
              <a:gd name="connsiteX3" fmla="*/ 0 w 1462500"/>
              <a:gd name="connsiteY3" fmla="*/ 585000 h 585000"/>
              <a:gd name="connsiteX4" fmla="*/ 0 w 1462500"/>
              <a:gd name="connsiteY4" fmla="*/ 0 h 5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0" h="585000">
                <a:moveTo>
                  <a:pt x="0" y="0"/>
                </a:moveTo>
                <a:lnTo>
                  <a:pt x="1462500" y="0"/>
                </a:lnTo>
                <a:lnTo>
                  <a:pt x="1462500" y="585000"/>
                </a:lnTo>
                <a:lnTo>
                  <a:pt x="0" y="5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solidFill>
                  <a:schemeClr val="bg1"/>
                </a:solidFill>
              </a:rPr>
              <a:t>Migration Process</a:t>
            </a:r>
          </a:p>
        </p:txBody>
      </p:sp>
      <p:sp>
        <p:nvSpPr>
          <p:cNvPr id="19" name="Oval 18">
            <a:extLst>
              <a:ext uri="{FF2B5EF4-FFF2-40B4-BE49-F238E27FC236}">
                <a16:creationId xmlns:a16="http://schemas.microsoft.com/office/drawing/2014/main" id="{F720F750-17F3-4A9D-AADE-241EDD3A0BA5}"/>
              </a:ext>
            </a:extLst>
          </p:cNvPr>
          <p:cNvSpPr/>
          <p:nvPr/>
        </p:nvSpPr>
        <p:spPr>
          <a:xfrm>
            <a:off x="4790718" y="3141079"/>
            <a:ext cx="892125" cy="892125"/>
          </a:xfrm>
          <a:prstGeom prst="ellipse">
            <a:avLst/>
          </a:prstGeom>
          <a:solidFill>
            <a:srgbClr val="25C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0" name="Rectangle 19" descr="Play">
            <a:extLst>
              <a:ext uri="{FF2B5EF4-FFF2-40B4-BE49-F238E27FC236}">
                <a16:creationId xmlns:a16="http://schemas.microsoft.com/office/drawing/2014/main" id="{4EA27FDC-8C65-4888-88B1-5F35BB6B3913}"/>
              </a:ext>
            </a:extLst>
          </p:cNvPr>
          <p:cNvSpPr/>
          <p:nvPr/>
        </p:nvSpPr>
        <p:spPr>
          <a:xfrm>
            <a:off x="5011323" y="3331204"/>
            <a:ext cx="511875" cy="511875"/>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u="sng" dirty="0"/>
          </a:p>
        </p:txBody>
      </p:sp>
      <p:sp>
        <p:nvSpPr>
          <p:cNvPr id="21" name="Freeform: Shape 20">
            <a:extLst>
              <a:ext uri="{FF2B5EF4-FFF2-40B4-BE49-F238E27FC236}">
                <a16:creationId xmlns:a16="http://schemas.microsoft.com/office/drawing/2014/main" id="{FCD2BBD0-00DD-4ABB-882A-EA4F776806CE}"/>
              </a:ext>
            </a:extLst>
          </p:cNvPr>
          <p:cNvSpPr/>
          <p:nvPr/>
        </p:nvSpPr>
        <p:spPr>
          <a:xfrm>
            <a:off x="4505531" y="4635500"/>
            <a:ext cx="1462500" cy="585000"/>
          </a:xfrm>
          <a:custGeom>
            <a:avLst/>
            <a:gdLst>
              <a:gd name="connsiteX0" fmla="*/ 0 w 1462500"/>
              <a:gd name="connsiteY0" fmla="*/ 0 h 585000"/>
              <a:gd name="connsiteX1" fmla="*/ 1462500 w 1462500"/>
              <a:gd name="connsiteY1" fmla="*/ 0 h 585000"/>
              <a:gd name="connsiteX2" fmla="*/ 1462500 w 1462500"/>
              <a:gd name="connsiteY2" fmla="*/ 585000 h 585000"/>
              <a:gd name="connsiteX3" fmla="*/ 0 w 1462500"/>
              <a:gd name="connsiteY3" fmla="*/ 585000 h 585000"/>
              <a:gd name="connsiteX4" fmla="*/ 0 w 1462500"/>
              <a:gd name="connsiteY4" fmla="*/ 0 h 5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0" h="585000">
                <a:moveTo>
                  <a:pt x="0" y="0"/>
                </a:moveTo>
                <a:lnTo>
                  <a:pt x="1462500" y="0"/>
                </a:lnTo>
                <a:lnTo>
                  <a:pt x="1462500" y="585000"/>
                </a:lnTo>
                <a:lnTo>
                  <a:pt x="0" y="5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solidFill>
                  <a:schemeClr val="bg1"/>
                </a:solidFill>
              </a:rPr>
              <a:t>Demo</a:t>
            </a:r>
          </a:p>
        </p:txBody>
      </p:sp>
      <p:sp>
        <p:nvSpPr>
          <p:cNvPr id="22" name="Oval 21">
            <a:extLst>
              <a:ext uri="{FF2B5EF4-FFF2-40B4-BE49-F238E27FC236}">
                <a16:creationId xmlns:a16="http://schemas.microsoft.com/office/drawing/2014/main" id="{FB18251A-53DB-4467-BA51-C140EB9E0144}"/>
              </a:ext>
            </a:extLst>
          </p:cNvPr>
          <p:cNvSpPr/>
          <p:nvPr/>
        </p:nvSpPr>
        <p:spPr>
          <a:xfrm>
            <a:off x="6509156" y="3141079"/>
            <a:ext cx="892125" cy="892125"/>
          </a:xfrm>
          <a:prstGeom prst="ellipse">
            <a:avLst/>
          </a:prstGeom>
          <a:solidFill>
            <a:srgbClr val="25C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3" name="Rectangle 22" descr="Tools">
            <a:extLst>
              <a:ext uri="{FF2B5EF4-FFF2-40B4-BE49-F238E27FC236}">
                <a16:creationId xmlns:a16="http://schemas.microsoft.com/office/drawing/2014/main" id="{70850296-8629-486E-B6E4-3A228FB9D5A8}"/>
              </a:ext>
            </a:extLst>
          </p:cNvPr>
          <p:cNvSpPr/>
          <p:nvPr/>
        </p:nvSpPr>
        <p:spPr>
          <a:xfrm>
            <a:off x="6699281" y="3331204"/>
            <a:ext cx="511875" cy="511875"/>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u="sng" dirty="0"/>
          </a:p>
        </p:txBody>
      </p:sp>
      <p:sp>
        <p:nvSpPr>
          <p:cNvPr id="24" name="Freeform: Shape 23">
            <a:extLst>
              <a:ext uri="{FF2B5EF4-FFF2-40B4-BE49-F238E27FC236}">
                <a16:creationId xmlns:a16="http://schemas.microsoft.com/office/drawing/2014/main" id="{912B0A01-4A11-4E02-A7AB-C0C12C5BA157}"/>
              </a:ext>
            </a:extLst>
          </p:cNvPr>
          <p:cNvSpPr/>
          <p:nvPr/>
        </p:nvSpPr>
        <p:spPr>
          <a:xfrm>
            <a:off x="6223968" y="4635500"/>
            <a:ext cx="1462500" cy="585000"/>
          </a:xfrm>
          <a:custGeom>
            <a:avLst/>
            <a:gdLst>
              <a:gd name="connsiteX0" fmla="*/ 0 w 1462500"/>
              <a:gd name="connsiteY0" fmla="*/ 0 h 585000"/>
              <a:gd name="connsiteX1" fmla="*/ 1462500 w 1462500"/>
              <a:gd name="connsiteY1" fmla="*/ 0 h 585000"/>
              <a:gd name="connsiteX2" fmla="*/ 1462500 w 1462500"/>
              <a:gd name="connsiteY2" fmla="*/ 585000 h 585000"/>
              <a:gd name="connsiteX3" fmla="*/ 0 w 1462500"/>
              <a:gd name="connsiteY3" fmla="*/ 585000 h 585000"/>
              <a:gd name="connsiteX4" fmla="*/ 0 w 1462500"/>
              <a:gd name="connsiteY4" fmla="*/ 0 h 5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0" h="585000">
                <a:moveTo>
                  <a:pt x="0" y="0"/>
                </a:moveTo>
                <a:lnTo>
                  <a:pt x="1462500" y="0"/>
                </a:lnTo>
                <a:lnTo>
                  <a:pt x="1462500" y="585000"/>
                </a:lnTo>
                <a:lnTo>
                  <a:pt x="0" y="5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solidFill>
                  <a:schemeClr val="bg1"/>
                </a:solidFill>
              </a:rPr>
              <a:t>Tools &amp; Libraries</a:t>
            </a:r>
          </a:p>
        </p:txBody>
      </p:sp>
      <p:sp>
        <p:nvSpPr>
          <p:cNvPr id="25" name="Oval 24">
            <a:extLst>
              <a:ext uri="{FF2B5EF4-FFF2-40B4-BE49-F238E27FC236}">
                <a16:creationId xmlns:a16="http://schemas.microsoft.com/office/drawing/2014/main" id="{DAAF6F61-D81B-49D6-B519-B6E139D8430D}"/>
              </a:ext>
            </a:extLst>
          </p:cNvPr>
          <p:cNvSpPr/>
          <p:nvPr/>
        </p:nvSpPr>
        <p:spPr>
          <a:xfrm>
            <a:off x="8227593" y="3141079"/>
            <a:ext cx="892125" cy="892125"/>
          </a:xfrm>
          <a:prstGeom prst="ellipse">
            <a:avLst/>
          </a:prstGeom>
          <a:solidFill>
            <a:srgbClr val="25C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6" name="Rectangle 25" descr="Checkmark">
            <a:extLst>
              <a:ext uri="{FF2B5EF4-FFF2-40B4-BE49-F238E27FC236}">
                <a16:creationId xmlns:a16="http://schemas.microsoft.com/office/drawing/2014/main" id="{503CE6C5-9197-4701-98D5-A2207DEC8276}"/>
              </a:ext>
            </a:extLst>
          </p:cNvPr>
          <p:cNvSpPr/>
          <p:nvPr/>
        </p:nvSpPr>
        <p:spPr>
          <a:xfrm>
            <a:off x="8417718" y="3331204"/>
            <a:ext cx="511875" cy="511875"/>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u="sng" dirty="0"/>
          </a:p>
        </p:txBody>
      </p:sp>
      <p:sp>
        <p:nvSpPr>
          <p:cNvPr id="27" name="Freeform: Shape 26">
            <a:extLst>
              <a:ext uri="{FF2B5EF4-FFF2-40B4-BE49-F238E27FC236}">
                <a16:creationId xmlns:a16="http://schemas.microsoft.com/office/drawing/2014/main" id="{68D8A6E7-388D-4DCE-996B-D3C67503C08B}"/>
              </a:ext>
            </a:extLst>
          </p:cNvPr>
          <p:cNvSpPr/>
          <p:nvPr/>
        </p:nvSpPr>
        <p:spPr>
          <a:xfrm>
            <a:off x="7942406" y="4635500"/>
            <a:ext cx="1462500" cy="585000"/>
          </a:xfrm>
          <a:custGeom>
            <a:avLst/>
            <a:gdLst>
              <a:gd name="connsiteX0" fmla="*/ 0 w 1462500"/>
              <a:gd name="connsiteY0" fmla="*/ 0 h 585000"/>
              <a:gd name="connsiteX1" fmla="*/ 1462500 w 1462500"/>
              <a:gd name="connsiteY1" fmla="*/ 0 h 585000"/>
              <a:gd name="connsiteX2" fmla="*/ 1462500 w 1462500"/>
              <a:gd name="connsiteY2" fmla="*/ 585000 h 585000"/>
              <a:gd name="connsiteX3" fmla="*/ 0 w 1462500"/>
              <a:gd name="connsiteY3" fmla="*/ 585000 h 585000"/>
              <a:gd name="connsiteX4" fmla="*/ 0 w 1462500"/>
              <a:gd name="connsiteY4" fmla="*/ 0 h 5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0" h="585000">
                <a:moveTo>
                  <a:pt x="0" y="0"/>
                </a:moveTo>
                <a:lnTo>
                  <a:pt x="1462500" y="0"/>
                </a:lnTo>
                <a:lnTo>
                  <a:pt x="1462500" y="585000"/>
                </a:lnTo>
                <a:lnTo>
                  <a:pt x="0" y="5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solidFill>
                  <a:schemeClr val="bg1"/>
                </a:solidFill>
              </a:rPr>
              <a:t>Best Practices</a:t>
            </a:r>
          </a:p>
        </p:txBody>
      </p:sp>
      <p:sp>
        <p:nvSpPr>
          <p:cNvPr id="28" name="Oval 27">
            <a:extLst>
              <a:ext uri="{FF2B5EF4-FFF2-40B4-BE49-F238E27FC236}">
                <a16:creationId xmlns:a16="http://schemas.microsoft.com/office/drawing/2014/main" id="{E7DF8A4E-5FAB-40BB-986E-75697A3D407C}"/>
              </a:ext>
            </a:extLst>
          </p:cNvPr>
          <p:cNvSpPr/>
          <p:nvPr/>
        </p:nvSpPr>
        <p:spPr>
          <a:xfrm>
            <a:off x="9946031" y="3141079"/>
            <a:ext cx="892125" cy="892125"/>
          </a:xfrm>
          <a:prstGeom prst="ellipse">
            <a:avLst/>
          </a:prstGeom>
          <a:solidFill>
            <a:srgbClr val="25C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0" name="Freeform: Shape 29">
            <a:extLst>
              <a:ext uri="{FF2B5EF4-FFF2-40B4-BE49-F238E27FC236}">
                <a16:creationId xmlns:a16="http://schemas.microsoft.com/office/drawing/2014/main" id="{B7065F0B-66AC-4345-A9F0-29788F712247}"/>
              </a:ext>
            </a:extLst>
          </p:cNvPr>
          <p:cNvSpPr/>
          <p:nvPr/>
        </p:nvSpPr>
        <p:spPr>
          <a:xfrm>
            <a:off x="9660843" y="4635500"/>
            <a:ext cx="1462500" cy="585000"/>
          </a:xfrm>
          <a:custGeom>
            <a:avLst/>
            <a:gdLst>
              <a:gd name="connsiteX0" fmla="*/ 0 w 1462500"/>
              <a:gd name="connsiteY0" fmla="*/ 0 h 585000"/>
              <a:gd name="connsiteX1" fmla="*/ 1462500 w 1462500"/>
              <a:gd name="connsiteY1" fmla="*/ 0 h 585000"/>
              <a:gd name="connsiteX2" fmla="*/ 1462500 w 1462500"/>
              <a:gd name="connsiteY2" fmla="*/ 585000 h 585000"/>
              <a:gd name="connsiteX3" fmla="*/ 0 w 1462500"/>
              <a:gd name="connsiteY3" fmla="*/ 585000 h 585000"/>
              <a:gd name="connsiteX4" fmla="*/ 0 w 1462500"/>
              <a:gd name="connsiteY4" fmla="*/ 0 h 58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0" h="585000">
                <a:moveTo>
                  <a:pt x="0" y="0"/>
                </a:moveTo>
                <a:lnTo>
                  <a:pt x="1462500" y="0"/>
                </a:lnTo>
                <a:lnTo>
                  <a:pt x="1462500" y="585000"/>
                </a:lnTo>
                <a:lnTo>
                  <a:pt x="0" y="58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solidFill>
                  <a:schemeClr val="bg1"/>
                </a:solidFill>
              </a:rPr>
              <a:t>Resources</a:t>
            </a:r>
          </a:p>
        </p:txBody>
      </p:sp>
      <p:grpSp>
        <p:nvGrpSpPr>
          <p:cNvPr id="35" name="Group 34">
            <a:extLst>
              <a:ext uri="{FF2B5EF4-FFF2-40B4-BE49-F238E27FC236}">
                <a16:creationId xmlns:a16="http://schemas.microsoft.com/office/drawing/2014/main" id="{7A62AB1F-9DD1-4E10-947B-690A81D22647}"/>
              </a:ext>
            </a:extLst>
          </p:cNvPr>
          <p:cNvGrpSpPr/>
          <p:nvPr/>
        </p:nvGrpSpPr>
        <p:grpSpPr>
          <a:xfrm>
            <a:off x="10245358" y="3307823"/>
            <a:ext cx="302140" cy="535256"/>
            <a:chOff x="7938" y="1587"/>
            <a:chExt cx="3867151" cy="3488377"/>
          </a:xfrm>
          <a:solidFill>
            <a:schemeClr val="bg1"/>
          </a:solidFill>
        </p:grpSpPr>
        <p:sp>
          <p:nvSpPr>
            <p:cNvPr id="36" name="Freeform 9">
              <a:extLst>
                <a:ext uri="{FF2B5EF4-FFF2-40B4-BE49-F238E27FC236}">
                  <a16:creationId xmlns:a16="http://schemas.microsoft.com/office/drawing/2014/main" id="{EB8BB38A-3D62-4A44-92FF-DC820BBCB7E2}"/>
                </a:ext>
              </a:extLst>
            </p:cNvPr>
            <p:cNvSpPr>
              <a:spLocks noEditPoints="1"/>
            </p:cNvSpPr>
            <p:nvPr/>
          </p:nvSpPr>
          <p:spPr bwMode="auto">
            <a:xfrm>
              <a:off x="7938" y="1587"/>
              <a:ext cx="3867151" cy="3488377"/>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u="sng"/>
            </a:p>
          </p:txBody>
        </p:sp>
        <p:sp>
          <p:nvSpPr>
            <p:cNvPr id="37" name="Freeform 10">
              <a:extLst>
                <a:ext uri="{FF2B5EF4-FFF2-40B4-BE49-F238E27FC236}">
                  <a16:creationId xmlns:a16="http://schemas.microsoft.com/office/drawing/2014/main" id="{B01E544B-ED03-4FB6-B1B1-80B51B76A7E1}"/>
                </a:ext>
              </a:extLst>
            </p:cNvPr>
            <p:cNvSpPr>
              <a:spLocks/>
            </p:cNvSpPr>
            <p:nvPr/>
          </p:nvSpPr>
          <p:spPr bwMode="auto">
            <a:xfrm>
              <a:off x="1820868" y="727077"/>
              <a:ext cx="727071" cy="120653"/>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u="sng"/>
            </a:p>
          </p:txBody>
        </p:sp>
        <p:sp>
          <p:nvSpPr>
            <p:cNvPr id="38" name="Freeform 11">
              <a:extLst>
                <a:ext uri="{FF2B5EF4-FFF2-40B4-BE49-F238E27FC236}">
                  <a16:creationId xmlns:a16="http://schemas.microsoft.com/office/drawing/2014/main" id="{77698F8F-6839-4C61-BE2F-08AA4143FAEB}"/>
                </a:ext>
              </a:extLst>
            </p:cNvPr>
            <p:cNvSpPr>
              <a:spLocks/>
            </p:cNvSpPr>
            <p:nvPr/>
          </p:nvSpPr>
          <p:spPr bwMode="auto">
            <a:xfrm>
              <a:off x="1820868" y="1089023"/>
              <a:ext cx="727071" cy="120653"/>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u="sng"/>
            </a:p>
          </p:txBody>
        </p:sp>
        <p:sp>
          <p:nvSpPr>
            <p:cNvPr id="39" name="Freeform 12">
              <a:extLst>
                <a:ext uri="{FF2B5EF4-FFF2-40B4-BE49-F238E27FC236}">
                  <a16:creationId xmlns:a16="http://schemas.microsoft.com/office/drawing/2014/main" id="{A02AE543-0834-45FF-A4F8-4B14DF2BBF5E}"/>
                </a:ext>
              </a:extLst>
            </p:cNvPr>
            <p:cNvSpPr>
              <a:spLocks/>
            </p:cNvSpPr>
            <p:nvPr/>
          </p:nvSpPr>
          <p:spPr bwMode="auto">
            <a:xfrm>
              <a:off x="1820868" y="1454150"/>
              <a:ext cx="1573214" cy="120653"/>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u="sng"/>
            </a:p>
          </p:txBody>
        </p:sp>
        <p:sp>
          <p:nvSpPr>
            <p:cNvPr id="40" name="Freeform 13">
              <a:extLst>
                <a:ext uri="{FF2B5EF4-FFF2-40B4-BE49-F238E27FC236}">
                  <a16:creationId xmlns:a16="http://schemas.microsoft.com/office/drawing/2014/main" id="{C46A34EA-A6B4-478A-8C16-5D304C2BF477}"/>
                </a:ext>
              </a:extLst>
            </p:cNvPr>
            <p:cNvSpPr>
              <a:spLocks/>
            </p:cNvSpPr>
            <p:nvPr/>
          </p:nvSpPr>
          <p:spPr bwMode="auto">
            <a:xfrm>
              <a:off x="493719" y="2176466"/>
              <a:ext cx="2900363" cy="123827"/>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u="sng"/>
            </a:p>
          </p:txBody>
        </p:sp>
        <p:sp>
          <p:nvSpPr>
            <p:cNvPr id="41" name="Freeform 14">
              <a:extLst>
                <a:ext uri="{FF2B5EF4-FFF2-40B4-BE49-F238E27FC236}">
                  <a16:creationId xmlns:a16="http://schemas.microsoft.com/office/drawing/2014/main" id="{733825BA-E863-4631-877C-B0A0D130E055}"/>
                </a:ext>
              </a:extLst>
            </p:cNvPr>
            <p:cNvSpPr>
              <a:spLocks/>
            </p:cNvSpPr>
            <p:nvPr/>
          </p:nvSpPr>
          <p:spPr bwMode="auto">
            <a:xfrm>
              <a:off x="493719" y="2541586"/>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u="sng"/>
            </a:p>
          </p:txBody>
        </p:sp>
        <p:sp>
          <p:nvSpPr>
            <p:cNvPr id="42" name="Freeform 15">
              <a:extLst>
                <a:ext uri="{FF2B5EF4-FFF2-40B4-BE49-F238E27FC236}">
                  <a16:creationId xmlns:a16="http://schemas.microsoft.com/office/drawing/2014/main" id="{7B734F8D-8799-4943-9D95-AFBCBC816E9D}"/>
                </a:ext>
              </a:extLst>
            </p:cNvPr>
            <p:cNvSpPr>
              <a:spLocks/>
            </p:cNvSpPr>
            <p:nvPr/>
          </p:nvSpPr>
          <p:spPr bwMode="auto">
            <a:xfrm>
              <a:off x="493719" y="2901949"/>
              <a:ext cx="2900363" cy="12065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u="sng"/>
            </a:p>
          </p:txBody>
        </p:sp>
        <p:sp>
          <p:nvSpPr>
            <p:cNvPr id="43" name="Freeform 16">
              <a:extLst>
                <a:ext uri="{FF2B5EF4-FFF2-40B4-BE49-F238E27FC236}">
                  <a16:creationId xmlns:a16="http://schemas.microsoft.com/office/drawing/2014/main" id="{C92AB079-71CE-4CBE-B891-D472FBACBF73}"/>
                </a:ext>
              </a:extLst>
            </p:cNvPr>
            <p:cNvSpPr>
              <a:spLocks/>
            </p:cNvSpPr>
            <p:nvPr/>
          </p:nvSpPr>
          <p:spPr bwMode="auto">
            <a:xfrm>
              <a:off x="493719" y="1814513"/>
              <a:ext cx="2900363" cy="12065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u="sng"/>
            </a:p>
          </p:txBody>
        </p:sp>
        <p:sp>
          <p:nvSpPr>
            <p:cNvPr id="44" name="Freeform 17">
              <a:extLst>
                <a:ext uri="{FF2B5EF4-FFF2-40B4-BE49-F238E27FC236}">
                  <a16:creationId xmlns:a16="http://schemas.microsoft.com/office/drawing/2014/main" id="{08E02547-BE79-4E1F-9FD8-347D1301E2E2}"/>
                </a:ext>
              </a:extLst>
            </p:cNvPr>
            <p:cNvSpPr>
              <a:spLocks noEditPoints="1"/>
            </p:cNvSpPr>
            <p:nvPr/>
          </p:nvSpPr>
          <p:spPr bwMode="auto">
            <a:xfrm>
              <a:off x="493719" y="608014"/>
              <a:ext cx="1087433" cy="966789"/>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u="sng"/>
            </a:p>
          </p:txBody>
        </p:sp>
      </p:grpSp>
    </p:spTree>
    <p:extLst>
      <p:ext uri="{BB962C8B-B14F-4D97-AF65-F5344CB8AC3E}">
        <p14:creationId xmlns:p14="http://schemas.microsoft.com/office/powerpoint/2010/main" val="183896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Introduction to Python Data Migrations</a:t>
            </a:r>
          </a:p>
        </p:txBody>
      </p:sp>
      <p:grpSp>
        <p:nvGrpSpPr>
          <p:cNvPr id="5" name="Group 4"/>
          <p:cNvGrpSpPr/>
          <p:nvPr/>
        </p:nvGrpSpPr>
        <p:grpSpPr>
          <a:xfrm>
            <a:off x="5899969" y="1145867"/>
            <a:ext cx="400049" cy="95238"/>
            <a:chOff x="1942594" y="2781300"/>
            <a:chExt cx="799891" cy="190500"/>
          </a:xfrm>
          <a:solidFill>
            <a:schemeClr val="bg1">
              <a:lumMod val="85000"/>
            </a:schemeClr>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8" name="Oval 4"/>
            <p:cNvSpPr>
              <a:spLocks/>
            </p:cNvSpPr>
            <p:nvPr/>
          </p:nvSpPr>
          <p:spPr bwMode="auto">
            <a:xfrm>
              <a:off x="2247315" y="2781300"/>
              <a:ext cx="190450" cy="190500"/>
            </a:xfrm>
            <a:prstGeom prst="ellipse">
              <a:avLst/>
            </a:prstGeom>
            <a:solidFill>
              <a:srgbClr val="C0C3BE"/>
            </a:solid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gr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grpSp>
        <p:nvGrpSpPr>
          <p:cNvPr id="64" name="Group 63">
            <a:extLst>
              <a:ext uri="{FF2B5EF4-FFF2-40B4-BE49-F238E27FC236}">
                <a16:creationId xmlns:a16="http://schemas.microsoft.com/office/drawing/2014/main" id="{0D28E98E-32E0-4E93-B5E4-C88B8A06B8CC}"/>
              </a:ext>
            </a:extLst>
          </p:cNvPr>
          <p:cNvGrpSpPr/>
          <p:nvPr/>
        </p:nvGrpSpPr>
        <p:grpSpPr>
          <a:xfrm>
            <a:off x="2951896" y="1598159"/>
            <a:ext cx="6288208" cy="2467996"/>
            <a:chOff x="2942291" y="2220147"/>
            <a:chExt cx="6288208" cy="2467996"/>
          </a:xfrm>
        </p:grpSpPr>
        <p:sp>
          <p:nvSpPr>
            <p:cNvPr id="32" name="TextBox 31">
              <a:extLst>
                <a:ext uri="{FF2B5EF4-FFF2-40B4-BE49-F238E27FC236}">
                  <a16:creationId xmlns:a16="http://schemas.microsoft.com/office/drawing/2014/main" id="{EE4B6C1B-69A0-4626-93E6-63013747C3E2}"/>
                </a:ext>
              </a:extLst>
            </p:cNvPr>
            <p:cNvSpPr txBox="1"/>
            <p:nvPr/>
          </p:nvSpPr>
          <p:spPr>
            <a:xfrm>
              <a:off x="6944914" y="3648410"/>
              <a:ext cx="1143044" cy="369332"/>
            </a:xfrm>
            <a:prstGeom prst="rect">
              <a:avLst/>
            </a:prstGeom>
            <a:noFill/>
          </p:spPr>
          <p:txBody>
            <a:bodyPr wrap="square" rtlCol="0">
              <a:spAutoFit/>
            </a:bodyPr>
            <a:lstStyle/>
            <a:p>
              <a:r>
                <a:rPr lang="en-US" b="1" dirty="0"/>
                <a:t>Salesforce</a:t>
              </a:r>
            </a:p>
          </p:txBody>
        </p:sp>
        <p:pic>
          <p:nvPicPr>
            <p:cNvPr id="33" name="Picture 32" descr="A close up of a logo&#10;&#10;Description automatically generated">
              <a:extLst>
                <a:ext uri="{FF2B5EF4-FFF2-40B4-BE49-F238E27FC236}">
                  <a16:creationId xmlns:a16="http://schemas.microsoft.com/office/drawing/2014/main" id="{71CC1886-6F9B-4851-9486-3980F5686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349" y="2220147"/>
              <a:ext cx="1581150" cy="1106805"/>
            </a:xfrm>
            <a:prstGeom prst="rect">
              <a:avLst/>
            </a:prstGeom>
          </p:spPr>
        </p:pic>
        <p:pic>
          <p:nvPicPr>
            <p:cNvPr id="34" name="Picture 33">
              <a:extLst>
                <a:ext uri="{FF2B5EF4-FFF2-40B4-BE49-F238E27FC236}">
                  <a16:creationId xmlns:a16="http://schemas.microsoft.com/office/drawing/2014/main" id="{517E260B-B693-4013-9E95-7FDE2692C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7526" y="2805473"/>
              <a:ext cx="1503036" cy="1882670"/>
            </a:xfrm>
            <a:prstGeom prst="rect">
              <a:avLst/>
            </a:prstGeom>
          </p:spPr>
        </p:pic>
        <p:sp>
          <p:nvSpPr>
            <p:cNvPr id="35" name="Arrow: Right 34">
              <a:extLst>
                <a:ext uri="{FF2B5EF4-FFF2-40B4-BE49-F238E27FC236}">
                  <a16:creationId xmlns:a16="http://schemas.microsoft.com/office/drawing/2014/main" id="{F53FB43F-9A66-40E8-AC3F-0A6540E9849C}"/>
                </a:ext>
              </a:extLst>
            </p:cNvPr>
            <p:cNvSpPr/>
            <p:nvPr/>
          </p:nvSpPr>
          <p:spPr>
            <a:xfrm>
              <a:off x="4422914" y="3154682"/>
              <a:ext cx="2905510" cy="1291581"/>
            </a:xfrm>
            <a:prstGeom prst="rightArrow">
              <a:avLst>
                <a:gd name="adj1" fmla="val 50000"/>
                <a:gd name="adj2" fmla="val 71774"/>
              </a:avLst>
            </a:prstGeom>
            <a:solidFill>
              <a:srgbClr val="76CAC8"/>
            </a:solidFill>
            <a:ln w="28575">
              <a:noFill/>
            </a:ln>
            <a:scene3d>
              <a:camera prst="orthographicFront"/>
              <a:lightRig rig="threePt" dir="t"/>
            </a:scene3d>
            <a:sp3d extrusionH="13970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9AE85D5A-C07D-4753-A42C-995E52AA5738}"/>
                </a:ext>
              </a:extLst>
            </p:cNvPr>
            <p:cNvGrpSpPr/>
            <p:nvPr/>
          </p:nvGrpSpPr>
          <p:grpSpPr>
            <a:xfrm>
              <a:off x="2942291" y="2725016"/>
              <a:ext cx="1839711" cy="1903326"/>
              <a:chOff x="2501590" y="4527651"/>
              <a:chExt cx="1839711" cy="1903326"/>
            </a:xfrm>
          </p:grpSpPr>
          <p:pic>
            <p:nvPicPr>
              <p:cNvPr id="37" name="Picture 36" descr="A picture containing indoor, cup, sitting, white&#10;&#10;Description automatically generated">
                <a:extLst>
                  <a:ext uri="{FF2B5EF4-FFF2-40B4-BE49-F238E27FC236}">
                    <a16:creationId xmlns:a16="http://schemas.microsoft.com/office/drawing/2014/main" id="{D5C5D4CB-CDE3-46DA-A83A-76B6AC0D8D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1590" y="4527651"/>
                <a:ext cx="1568847" cy="1568847"/>
              </a:xfrm>
              <a:prstGeom prst="rect">
                <a:avLst/>
              </a:prstGeom>
            </p:spPr>
          </p:pic>
          <p:pic>
            <p:nvPicPr>
              <p:cNvPr id="38" name="Picture 37" descr="A picture containing indoor, cup, sitting, white&#10;&#10;Description automatically generated">
                <a:extLst>
                  <a:ext uri="{FF2B5EF4-FFF2-40B4-BE49-F238E27FC236}">
                    <a16:creationId xmlns:a16="http://schemas.microsoft.com/office/drawing/2014/main" id="{8EF2DE04-C2A0-4072-8D08-9E9FBC9001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054" y="4709730"/>
                <a:ext cx="1568847" cy="1568847"/>
              </a:xfrm>
              <a:prstGeom prst="rect">
                <a:avLst/>
              </a:prstGeom>
            </p:spPr>
          </p:pic>
          <p:pic>
            <p:nvPicPr>
              <p:cNvPr id="39" name="Picture 38" descr="A picture containing indoor, cup, sitting, white&#10;&#10;Description automatically generated">
                <a:extLst>
                  <a:ext uri="{FF2B5EF4-FFF2-40B4-BE49-F238E27FC236}">
                    <a16:creationId xmlns:a16="http://schemas.microsoft.com/office/drawing/2014/main" id="{5BEBF261-4105-4904-BB08-CC7CB0B53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2454" y="4862130"/>
                <a:ext cx="1568847" cy="1568847"/>
              </a:xfrm>
              <a:prstGeom prst="rect">
                <a:avLst/>
              </a:prstGeom>
            </p:spPr>
          </p:pic>
        </p:grpSp>
        <p:pic>
          <p:nvPicPr>
            <p:cNvPr id="40" name="Picture 39" descr="A close up of a sign&#10;&#10;Description automatically generated">
              <a:extLst>
                <a:ext uri="{FF2B5EF4-FFF2-40B4-BE49-F238E27FC236}">
                  <a16:creationId xmlns:a16="http://schemas.microsoft.com/office/drawing/2014/main" id="{233EBCF4-FA61-4DB2-A61A-82C8142A0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8395" y="3504175"/>
              <a:ext cx="2508295" cy="743199"/>
            </a:xfrm>
            <a:prstGeom prst="rect">
              <a:avLst/>
            </a:prstGeom>
          </p:spPr>
        </p:pic>
      </p:grpSp>
      <p:pic>
        <p:nvPicPr>
          <p:cNvPr id="4" name="Picture 3">
            <a:extLst>
              <a:ext uri="{FF2B5EF4-FFF2-40B4-BE49-F238E27FC236}">
                <a16:creationId xmlns:a16="http://schemas.microsoft.com/office/drawing/2014/main" id="{4D99D670-CC93-4747-8651-EA57789F26FE}"/>
              </a:ext>
            </a:extLst>
          </p:cNvPr>
          <p:cNvPicPr>
            <a:picLocks noChangeAspect="1"/>
          </p:cNvPicPr>
          <p:nvPr/>
        </p:nvPicPr>
        <p:blipFill>
          <a:blip r:embed="rId7"/>
          <a:stretch>
            <a:fillRect/>
          </a:stretch>
        </p:blipFill>
        <p:spPr>
          <a:xfrm>
            <a:off x="1685925" y="4598556"/>
            <a:ext cx="8820150" cy="1895475"/>
          </a:xfrm>
          <a:prstGeom prst="rect">
            <a:avLst/>
          </a:prstGeom>
        </p:spPr>
      </p:pic>
      <p:pic>
        <p:nvPicPr>
          <p:cNvPr id="2" name="Picture 1">
            <a:extLst>
              <a:ext uri="{FF2B5EF4-FFF2-40B4-BE49-F238E27FC236}">
                <a16:creationId xmlns:a16="http://schemas.microsoft.com/office/drawing/2014/main" id="{F0CA4A17-C95F-3D43-8EA1-5E5449E6F626}"/>
              </a:ext>
            </a:extLst>
          </p:cNvPr>
          <p:cNvPicPr>
            <a:picLocks noChangeAspect="1"/>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2431605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What is a Data Migration?</a:t>
            </a:r>
          </a:p>
        </p:txBody>
      </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43" name="Content Placeholder 2">
            <a:extLst>
              <a:ext uri="{FF2B5EF4-FFF2-40B4-BE49-F238E27FC236}">
                <a16:creationId xmlns:a16="http://schemas.microsoft.com/office/drawing/2014/main" id="{95656E3D-9C70-4E0E-AD8E-9F04AA6AB1EF}"/>
              </a:ext>
            </a:extLst>
          </p:cNvPr>
          <p:cNvSpPr>
            <a:spLocks noGrp="1"/>
          </p:cNvSpPr>
          <p:nvPr>
            <p:ph idx="1"/>
          </p:nvPr>
        </p:nvSpPr>
        <p:spPr>
          <a:xfrm>
            <a:off x="4336224" y="2103858"/>
            <a:ext cx="7247764" cy="482180"/>
          </a:xfrm>
        </p:spPr>
        <p:txBody>
          <a:bodyPr>
            <a:normAutofit/>
          </a:bodyPr>
          <a:lstStyle/>
          <a:p>
            <a:r>
              <a:rPr lang="en-US" sz="2600" dirty="0"/>
              <a:t>Move data from one system to another</a:t>
            </a:r>
          </a:p>
        </p:txBody>
      </p:sp>
      <p:sp>
        <p:nvSpPr>
          <p:cNvPr id="51" name="Content Placeholder 2">
            <a:extLst>
              <a:ext uri="{FF2B5EF4-FFF2-40B4-BE49-F238E27FC236}">
                <a16:creationId xmlns:a16="http://schemas.microsoft.com/office/drawing/2014/main" id="{8EB75099-2694-4CD6-9A95-A537F1EE7026}"/>
              </a:ext>
            </a:extLst>
          </p:cNvPr>
          <p:cNvSpPr txBox="1">
            <a:spLocks/>
          </p:cNvSpPr>
          <p:nvPr/>
        </p:nvSpPr>
        <p:spPr>
          <a:xfrm>
            <a:off x="4336224" y="3145069"/>
            <a:ext cx="5738660" cy="482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MUST be completed before go-live</a:t>
            </a:r>
          </a:p>
        </p:txBody>
      </p:sp>
      <p:sp>
        <p:nvSpPr>
          <p:cNvPr id="53" name="Content Placeholder 2">
            <a:extLst>
              <a:ext uri="{FF2B5EF4-FFF2-40B4-BE49-F238E27FC236}">
                <a16:creationId xmlns:a16="http://schemas.microsoft.com/office/drawing/2014/main" id="{397D837E-A280-4E43-895F-64EA91F85E42}"/>
              </a:ext>
            </a:extLst>
          </p:cNvPr>
          <p:cNvSpPr txBox="1">
            <a:spLocks/>
          </p:cNvSpPr>
          <p:nvPr/>
        </p:nvSpPr>
        <p:spPr>
          <a:xfrm>
            <a:off x="4336224" y="4186280"/>
            <a:ext cx="6023650" cy="48218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 be a stressful, time-consuming task</a:t>
            </a:r>
          </a:p>
        </p:txBody>
      </p:sp>
      <p:sp>
        <p:nvSpPr>
          <p:cNvPr id="61" name="Oval 60">
            <a:extLst>
              <a:ext uri="{FF2B5EF4-FFF2-40B4-BE49-F238E27FC236}">
                <a16:creationId xmlns:a16="http://schemas.microsoft.com/office/drawing/2014/main" id="{56F4C106-22AB-495A-A82E-20F08597A87D}"/>
              </a:ext>
            </a:extLst>
          </p:cNvPr>
          <p:cNvSpPr/>
          <p:nvPr/>
        </p:nvSpPr>
        <p:spPr>
          <a:xfrm>
            <a:off x="1437320" y="2260683"/>
            <a:ext cx="2163357" cy="2163357"/>
          </a:xfrm>
          <a:prstGeom prst="ellipse">
            <a:avLst/>
          </a:prstGeom>
          <a:solidFill>
            <a:srgbClr val="00A6B1"/>
          </a:solidFill>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86CDAE29-36FD-4393-AE8D-23E769FB2437}"/>
              </a:ext>
            </a:extLst>
          </p:cNvPr>
          <p:cNvGrpSpPr/>
          <p:nvPr/>
        </p:nvGrpSpPr>
        <p:grpSpPr>
          <a:xfrm>
            <a:off x="3538919" y="2239417"/>
            <a:ext cx="1009267" cy="884386"/>
            <a:chOff x="2834069" y="1639666"/>
            <a:chExt cx="1009267" cy="884386"/>
          </a:xfrm>
        </p:grpSpPr>
        <p:cxnSp>
          <p:nvCxnSpPr>
            <p:cNvPr id="15" name="Straight Connector 14">
              <a:extLst>
                <a:ext uri="{FF2B5EF4-FFF2-40B4-BE49-F238E27FC236}">
                  <a16:creationId xmlns:a16="http://schemas.microsoft.com/office/drawing/2014/main" id="{23BA52A9-5574-484B-8900-26ED33AC74D1}"/>
                </a:ext>
              </a:extLst>
            </p:cNvPr>
            <p:cNvCxnSpPr/>
            <p:nvPr/>
          </p:nvCxnSpPr>
          <p:spPr>
            <a:xfrm flipV="1">
              <a:off x="2834069" y="1723931"/>
              <a:ext cx="914398" cy="800121"/>
            </a:xfrm>
            <a:prstGeom prst="line">
              <a:avLst/>
            </a:prstGeom>
            <a:ln w="31750">
              <a:solidFill>
                <a:srgbClr val="00A6B1"/>
              </a:solidFill>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6EA8A31-B016-43BA-A056-474C2B24A051}"/>
                </a:ext>
              </a:extLst>
            </p:cNvPr>
            <p:cNvSpPr/>
            <p:nvPr/>
          </p:nvSpPr>
          <p:spPr>
            <a:xfrm>
              <a:off x="3680998" y="1639666"/>
              <a:ext cx="162338" cy="168530"/>
            </a:xfrm>
            <a:prstGeom prst="ellipse">
              <a:avLst/>
            </a:prstGeom>
            <a:solidFill>
              <a:srgbClr val="00A6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 name="Group 68">
            <a:extLst>
              <a:ext uri="{FF2B5EF4-FFF2-40B4-BE49-F238E27FC236}">
                <a16:creationId xmlns:a16="http://schemas.microsoft.com/office/drawing/2014/main" id="{E4799843-A305-4E85-90CC-A262387B2652}"/>
              </a:ext>
            </a:extLst>
          </p:cNvPr>
          <p:cNvGrpSpPr/>
          <p:nvPr/>
        </p:nvGrpSpPr>
        <p:grpSpPr>
          <a:xfrm rot="2452460">
            <a:off x="3422067" y="2924189"/>
            <a:ext cx="1009267" cy="884386"/>
            <a:chOff x="2834069" y="1639666"/>
            <a:chExt cx="1009267" cy="884386"/>
          </a:xfrm>
        </p:grpSpPr>
        <p:cxnSp>
          <p:nvCxnSpPr>
            <p:cNvPr id="70" name="Straight Connector 69">
              <a:extLst>
                <a:ext uri="{FF2B5EF4-FFF2-40B4-BE49-F238E27FC236}">
                  <a16:creationId xmlns:a16="http://schemas.microsoft.com/office/drawing/2014/main" id="{D032A805-AA51-49C4-9444-54AE74AC363B}"/>
                </a:ext>
              </a:extLst>
            </p:cNvPr>
            <p:cNvCxnSpPr/>
            <p:nvPr/>
          </p:nvCxnSpPr>
          <p:spPr>
            <a:xfrm flipV="1">
              <a:off x="2834069" y="1723931"/>
              <a:ext cx="914398" cy="800121"/>
            </a:xfrm>
            <a:prstGeom prst="line">
              <a:avLst/>
            </a:prstGeom>
            <a:ln w="31750">
              <a:solidFill>
                <a:srgbClr val="00A6B1"/>
              </a:solidFill>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50BF31DF-EDBF-4B8E-9C2E-CCAD09EB83DE}"/>
                </a:ext>
              </a:extLst>
            </p:cNvPr>
            <p:cNvSpPr/>
            <p:nvPr/>
          </p:nvSpPr>
          <p:spPr>
            <a:xfrm>
              <a:off x="3680998" y="1639666"/>
              <a:ext cx="162338" cy="168530"/>
            </a:xfrm>
            <a:prstGeom prst="ellipse">
              <a:avLst/>
            </a:prstGeom>
            <a:solidFill>
              <a:srgbClr val="00A6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61B7FB1E-BC46-4644-BF84-2472D65AAED8}"/>
              </a:ext>
            </a:extLst>
          </p:cNvPr>
          <p:cNvGrpSpPr/>
          <p:nvPr/>
        </p:nvGrpSpPr>
        <p:grpSpPr>
          <a:xfrm flipV="1">
            <a:off x="3522364" y="3565624"/>
            <a:ext cx="1009267" cy="884386"/>
            <a:chOff x="2834069" y="1639666"/>
            <a:chExt cx="1009267" cy="884386"/>
          </a:xfrm>
        </p:grpSpPr>
        <p:cxnSp>
          <p:nvCxnSpPr>
            <p:cNvPr id="73" name="Straight Connector 72">
              <a:extLst>
                <a:ext uri="{FF2B5EF4-FFF2-40B4-BE49-F238E27FC236}">
                  <a16:creationId xmlns:a16="http://schemas.microsoft.com/office/drawing/2014/main" id="{E201BED5-1CE7-4DF8-9F2A-3FEE3D53FE9E}"/>
                </a:ext>
              </a:extLst>
            </p:cNvPr>
            <p:cNvCxnSpPr/>
            <p:nvPr/>
          </p:nvCxnSpPr>
          <p:spPr>
            <a:xfrm flipV="1">
              <a:off x="2834069" y="1723931"/>
              <a:ext cx="914398" cy="800121"/>
            </a:xfrm>
            <a:prstGeom prst="line">
              <a:avLst/>
            </a:prstGeom>
            <a:ln w="31750">
              <a:solidFill>
                <a:srgbClr val="00A6B1"/>
              </a:solidFill>
              <a:tailEnd type="ova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B0D3C4EE-1890-47B7-91AC-C31FA59FCD67}"/>
                </a:ext>
              </a:extLst>
            </p:cNvPr>
            <p:cNvSpPr/>
            <p:nvPr/>
          </p:nvSpPr>
          <p:spPr>
            <a:xfrm>
              <a:off x="3680998" y="1639666"/>
              <a:ext cx="162338" cy="168530"/>
            </a:xfrm>
            <a:prstGeom prst="ellipse">
              <a:avLst/>
            </a:prstGeom>
            <a:solidFill>
              <a:srgbClr val="00A6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098" name="Picture 2" descr="Image result for data migration gears">
            <a:extLst>
              <a:ext uri="{FF2B5EF4-FFF2-40B4-BE49-F238E27FC236}">
                <a16:creationId xmlns:a16="http://schemas.microsoft.com/office/drawing/2014/main" id="{734683C3-67F4-4477-8205-3C50379AD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93" y="2496046"/>
            <a:ext cx="1621543" cy="1621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6D9218-1507-4FEF-97DC-3CB86E0664B9}"/>
              </a:ext>
            </a:extLst>
          </p:cNvPr>
          <p:cNvSpPr txBox="1"/>
          <p:nvPr/>
        </p:nvSpPr>
        <p:spPr>
          <a:xfrm>
            <a:off x="2518998" y="5302332"/>
            <a:ext cx="7634177" cy="830997"/>
          </a:xfrm>
          <a:prstGeom prst="rect">
            <a:avLst/>
          </a:prstGeom>
          <a:noFill/>
        </p:spPr>
        <p:txBody>
          <a:bodyPr wrap="square" rtlCol="0">
            <a:spAutoFit/>
          </a:bodyPr>
          <a:lstStyle/>
          <a:p>
            <a:pPr algn="ctr"/>
            <a:r>
              <a:rPr lang="en-US" sz="2400" dirty="0"/>
              <a:t>Data transformations are often required to clean or modify the data to meet the target system’s requirements.</a:t>
            </a:r>
          </a:p>
        </p:txBody>
      </p:sp>
    </p:spTree>
    <p:extLst>
      <p:ext uri="{BB962C8B-B14F-4D97-AF65-F5344CB8AC3E}">
        <p14:creationId xmlns:p14="http://schemas.microsoft.com/office/powerpoint/2010/main" val="485378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01D4A1BF-5520-4959-9C9D-8B2FFC4A37B5}"/>
              </a:ext>
            </a:extLst>
          </p:cNvPr>
          <p:cNvGrpSpPr/>
          <p:nvPr/>
        </p:nvGrpSpPr>
        <p:grpSpPr>
          <a:xfrm>
            <a:off x="4334862" y="2346136"/>
            <a:ext cx="7680935" cy="4359007"/>
            <a:chOff x="2872765" y="1823216"/>
            <a:chExt cx="9140505" cy="5187327"/>
          </a:xfrm>
        </p:grpSpPr>
        <p:sp>
          <p:nvSpPr>
            <p:cNvPr id="121" name="Freeform 239">
              <a:extLst>
                <a:ext uri="{FF2B5EF4-FFF2-40B4-BE49-F238E27FC236}">
                  <a16:creationId xmlns:a16="http://schemas.microsoft.com/office/drawing/2014/main" id="{782FD6BE-FD18-4A27-B1CC-E7695F53E203}"/>
                </a:ext>
              </a:extLst>
            </p:cNvPr>
            <p:cNvSpPr>
              <a:spLocks noEditPoints="1"/>
            </p:cNvSpPr>
            <p:nvPr/>
          </p:nvSpPr>
          <p:spPr bwMode="auto">
            <a:xfrm>
              <a:off x="8132878" y="1823216"/>
              <a:ext cx="3880392" cy="3879238"/>
            </a:xfrm>
            <a:custGeom>
              <a:avLst/>
              <a:gdLst>
                <a:gd name="T0" fmla="*/ 5334695 w 2116"/>
                <a:gd name="T1" fmla="*/ 2651875 h 2116"/>
                <a:gd name="T2" fmla="*/ 4853161 w 2116"/>
                <a:gd name="T3" fmla="*/ 2225861 h 2116"/>
                <a:gd name="T4" fmla="*/ 5138047 w 2116"/>
                <a:gd name="T5" fmla="*/ 1643558 h 2116"/>
                <a:gd name="T6" fmla="*/ 4525415 w 2116"/>
                <a:gd name="T7" fmla="*/ 1436853 h 2116"/>
                <a:gd name="T8" fmla="*/ 4543063 w 2116"/>
                <a:gd name="T9" fmla="*/ 768842 h 2116"/>
                <a:gd name="T10" fmla="*/ 3902697 w 2116"/>
                <a:gd name="T11" fmla="*/ 809175 h 2116"/>
                <a:gd name="T12" fmla="*/ 3690923 w 2116"/>
                <a:gd name="T13" fmla="*/ 201664 h 2116"/>
                <a:gd name="T14" fmla="*/ 3111065 w 2116"/>
                <a:gd name="T15" fmla="*/ 481472 h 2116"/>
                <a:gd name="T16" fmla="*/ 2652221 w 2116"/>
                <a:gd name="T17" fmla="*/ 0 h 2116"/>
                <a:gd name="T18" fmla="*/ 2228672 w 2116"/>
                <a:gd name="T19" fmla="*/ 481472 h 2116"/>
                <a:gd name="T20" fmla="*/ 1646293 w 2116"/>
                <a:gd name="T21" fmla="*/ 196622 h 2116"/>
                <a:gd name="T22" fmla="*/ 1437040 w 2116"/>
                <a:gd name="T23" fmla="*/ 809175 h 2116"/>
                <a:gd name="T24" fmla="*/ 768942 w 2116"/>
                <a:gd name="T25" fmla="*/ 791529 h 2116"/>
                <a:gd name="T26" fmla="*/ 811801 w 2116"/>
                <a:gd name="T27" fmla="*/ 1431811 h 2116"/>
                <a:gd name="T28" fmla="*/ 204211 w 2116"/>
                <a:gd name="T29" fmla="*/ 1643558 h 2116"/>
                <a:gd name="T30" fmla="*/ 484056 w 2116"/>
                <a:gd name="T31" fmla="*/ 2223340 h 2116"/>
                <a:gd name="T32" fmla="*/ 0 w 2116"/>
                <a:gd name="T33" fmla="*/ 2682125 h 2116"/>
                <a:gd name="T34" fmla="*/ 481534 w 2116"/>
                <a:gd name="T35" fmla="*/ 3108139 h 2116"/>
                <a:gd name="T36" fmla="*/ 196648 w 2116"/>
                <a:gd name="T37" fmla="*/ 3687922 h 2116"/>
                <a:gd name="T38" fmla="*/ 809280 w 2116"/>
                <a:gd name="T39" fmla="*/ 3897147 h 2116"/>
                <a:gd name="T40" fmla="*/ 791632 w 2116"/>
                <a:gd name="T41" fmla="*/ 4565158 h 2116"/>
                <a:gd name="T42" fmla="*/ 1434519 w 2116"/>
                <a:gd name="T43" fmla="*/ 4522304 h 2116"/>
                <a:gd name="T44" fmla="*/ 1646293 w 2116"/>
                <a:gd name="T45" fmla="*/ 5129816 h 2116"/>
                <a:gd name="T46" fmla="*/ 2223630 w 2116"/>
                <a:gd name="T47" fmla="*/ 4852528 h 2116"/>
                <a:gd name="T48" fmla="*/ 2682474 w 2116"/>
                <a:gd name="T49" fmla="*/ 5334000 h 2116"/>
                <a:gd name="T50" fmla="*/ 3108544 w 2116"/>
                <a:gd name="T51" fmla="*/ 4852528 h 2116"/>
                <a:gd name="T52" fmla="*/ 3690923 w 2116"/>
                <a:gd name="T53" fmla="*/ 5137378 h 2116"/>
                <a:gd name="T54" fmla="*/ 3897655 w 2116"/>
                <a:gd name="T55" fmla="*/ 4524825 h 2116"/>
                <a:gd name="T56" fmla="*/ 4565753 w 2116"/>
                <a:gd name="T57" fmla="*/ 4542471 h 2116"/>
                <a:gd name="T58" fmla="*/ 4525415 w 2116"/>
                <a:gd name="T59" fmla="*/ 3899668 h 2116"/>
                <a:gd name="T60" fmla="*/ 5133005 w 2116"/>
                <a:gd name="T61" fmla="*/ 3687922 h 2116"/>
                <a:gd name="T62" fmla="*/ 4853161 w 2116"/>
                <a:gd name="T63" fmla="*/ 3110660 h 2116"/>
                <a:gd name="T64" fmla="*/ 3423684 w 2116"/>
                <a:gd name="T65" fmla="*/ 4207205 h 2116"/>
                <a:gd name="T66" fmla="*/ 1913532 w 2116"/>
                <a:gd name="T67" fmla="*/ 1126795 h 2116"/>
                <a:gd name="T68" fmla="*/ 3423684 w 2116"/>
                <a:gd name="T69" fmla="*/ 4207205 h 21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16" h="2116">
                  <a:moveTo>
                    <a:pt x="1941" y="1111"/>
                  </a:moveTo>
                  <a:cubicBezTo>
                    <a:pt x="2116" y="1052"/>
                    <a:pt x="2116" y="1052"/>
                    <a:pt x="2116" y="1052"/>
                  </a:cubicBezTo>
                  <a:cubicBezTo>
                    <a:pt x="2107" y="917"/>
                    <a:pt x="2107" y="917"/>
                    <a:pt x="2107" y="917"/>
                  </a:cubicBezTo>
                  <a:cubicBezTo>
                    <a:pt x="1925" y="883"/>
                    <a:pt x="1925" y="883"/>
                    <a:pt x="1925" y="883"/>
                  </a:cubicBezTo>
                  <a:cubicBezTo>
                    <a:pt x="1918" y="847"/>
                    <a:pt x="1908" y="810"/>
                    <a:pt x="1896" y="774"/>
                  </a:cubicBezTo>
                  <a:cubicBezTo>
                    <a:pt x="2038" y="652"/>
                    <a:pt x="2038" y="652"/>
                    <a:pt x="2038" y="652"/>
                  </a:cubicBezTo>
                  <a:cubicBezTo>
                    <a:pt x="1979" y="532"/>
                    <a:pt x="1979" y="532"/>
                    <a:pt x="1979" y="532"/>
                  </a:cubicBezTo>
                  <a:cubicBezTo>
                    <a:pt x="1795" y="570"/>
                    <a:pt x="1795" y="570"/>
                    <a:pt x="1795" y="570"/>
                  </a:cubicBezTo>
                  <a:cubicBezTo>
                    <a:pt x="1772" y="535"/>
                    <a:pt x="1747" y="502"/>
                    <a:pt x="1720" y="471"/>
                  </a:cubicBezTo>
                  <a:cubicBezTo>
                    <a:pt x="1802" y="305"/>
                    <a:pt x="1802" y="305"/>
                    <a:pt x="1802" y="305"/>
                  </a:cubicBezTo>
                  <a:cubicBezTo>
                    <a:pt x="1700" y="217"/>
                    <a:pt x="1700" y="217"/>
                    <a:pt x="1700" y="217"/>
                  </a:cubicBezTo>
                  <a:cubicBezTo>
                    <a:pt x="1548" y="321"/>
                    <a:pt x="1548" y="321"/>
                    <a:pt x="1548" y="321"/>
                  </a:cubicBezTo>
                  <a:cubicBezTo>
                    <a:pt x="1516" y="301"/>
                    <a:pt x="1483" y="282"/>
                    <a:pt x="1450" y="265"/>
                  </a:cubicBezTo>
                  <a:cubicBezTo>
                    <a:pt x="1464" y="80"/>
                    <a:pt x="1464" y="80"/>
                    <a:pt x="1464" y="80"/>
                  </a:cubicBezTo>
                  <a:cubicBezTo>
                    <a:pt x="1336" y="37"/>
                    <a:pt x="1336" y="37"/>
                    <a:pt x="1336" y="37"/>
                  </a:cubicBezTo>
                  <a:cubicBezTo>
                    <a:pt x="1234" y="191"/>
                    <a:pt x="1234" y="191"/>
                    <a:pt x="1234" y="191"/>
                  </a:cubicBezTo>
                  <a:cubicBezTo>
                    <a:pt x="1194" y="183"/>
                    <a:pt x="1152" y="178"/>
                    <a:pt x="1111" y="175"/>
                  </a:cubicBezTo>
                  <a:cubicBezTo>
                    <a:pt x="1052" y="0"/>
                    <a:pt x="1052" y="0"/>
                    <a:pt x="1052" y="0"/>
                  </a:cubicBezTo>
                  <a:cubicBezTo>
                    <a:pt x="918" y="9"/>
                    <a:pt x="918" y="9"/>
                    <a:pt x="918" y="9"/>
                  </a:cubicBezTo>
                  <a:cubicBezTo>
                    <a:pt x="884" y="191"/>
                    <a:pt x="884" y="191"/>
                    <a:pt x="884" y="191"/>
                  </a:cubicBezTo>
                  <a:cubicBezTo>
                    <a:pt x="847" y="198"/>
                    <a:pt x="810" y="208"/>
                    <a:pt x="774" y="220"/>
                  </a:cubicBezTo>
                  <a:cubicBezTo>
                    <a:pt x="653" y="78"/>
                    <a:pt x="653" y="78"/>
                    <a:pt x="653" y="78"/>
                  </a:cubicBezTo>
                  <a:cubicBezTo>
                    <a:pt x="532" y="137"/>
                    <a:pt x="532" y="137"/>
                    <a:pt x="532" y="137"/>
                  </a:cubicBezTo>
                  <a:cubicBezTo>
                    <a:pt x="570" y="321"/>
                    <a:pt x="570" y="321"/>
                    <a:pt x="570" y="321"/>
                  </a:cubicBezTo>
                  <a:cubicBezTo>
                    <a:pt x="535" y="344"/>
                    <a:pt x="502" y="369"/>
                    <a:pt x="471" y="396"/>
                  </a:cubicBezTo>
                  <a:cubicBezTo>
                    <a:pt x="305" y="314"/>
                    <a:pt x="305" y="314"/>
                    <a:pt x="305" y="314"/>
                  </a:cubicBezTo>
                  <a:cubicBezTo>
                    <a:pt x="217" y="416"/>
                    <a:pt x="217" y="416"/>
                    <a:pt x="217" y="416"/>
                  </a:cubicBezTo>
                  <a:cubicBezTo>
                    <a:pt x="322" y="568"/>
                    <a:pt x="322" y="568"/>
                    <a:pt x="322" y="568"/>
                  </a:cubicBezTo>
                  <a:cubicBezTo>
                    <a:pt x="301" y="600"/>
                    <a:pt x="282" y="633"/>
                    <a:pt x="265" y="666"/>
                  </a:cubicBezTo>
                  <a:cubicBezTo>
                    <a:pt x="81" y="652"/>
                    <a:pt x="81" y="652"/>
                    <a:pt x="81" y="652"/>
                  </a:cubicBezTo>
                  <a:cubicBezTo>
                    <a:pt x="37" y="780"/>
                    <a:pt x="37" y="780"/>
                    <a:pt x="37" y="780"/>
                  </a:cubicBezTo>
                  <a:cubicBezTo>
                    <a:pt x="192" y="882"/>
                    <a:pt x="192" y="882"/>
                    <a:pt x="192" y="882"/>
                  </a:cubicBezTo>
                  <a:cubicBezTo>
                    <a:pt x="183" y="923"/>
                    <a:pt x="178" y="964"/>
                    <a:pt x="175" y="1005"/>
                  </a:cubicBezTo>
                  <a:cubicBezTo>
                    <a:pt x="0" y="1064"/>
                    <a:pt x="0" y="1064"/>
                    <a:pt x="0" y="1064"/>
                  </a:cubicBezTo>
                  <a:cubicBezTo>
                    <a:pt x="9" y="1198"/>
                    <a:pt x="9" y="1198"/>
                    <a:pt x="9" y="1198"/>
                  </a:cubicBezTo>
                  <a:cubicBezTo>
                    <a:pt x="191" y="1233"/>
                    <a:pt x="191" y="1233"/>
                    <a:pt x="191" y="1233"/>
                  </a:cubicBezTo>
                  <a:cubicBezTo>
                    <a:pt x="199" y="1269"/>
                    <a:pt x="208" y="1306"/>
                    <a:pt x="221" y="1342"/>
                  </a:cubicBezTo>
                  <a:cubicBezTo>
                    <a:pt x="78" y="1463"/>
                    <a:pt x="78" y="1463"/>
                    <a:pt x="78" y="1463"/>
                  </a:cubicBezTo>
                  <a:cubicBezTo>
                    <a:pt x="138" y="1584"/>
                    <a:pt x="138" y="1584"/>
                    <a:pt x="138" y="1584"/>
                  </a:cubicBezTo>
                  <a:cubicBezTo>
                    <a:pt x="321" y="1546"/>
                    <a:pt x="321" y="1546"/>
                    <a:pt x="321" y="1546"/>
                  </a:cubicBezTo>
                  <a:cubicBezTo>
                    <a:pt x="344" y="1581"/>
                    <a:pt x="369" y="1614"/>
                    <a:pt x="397" y="1645"/>
                  </a:cubicBezTo>
                  <a:cubicBezTo>
                    <a:pt x="314" y="1811"/>
                    <a:pt x="314" y="1811"/>
                    <a:pt x="314" y="1811"/>
                  </a:cubicBezTo>
                  <a:cubicBezTo>
                    <a:pt x="416" y="1899"/>
                    <a:pt x="416" y="1899"/>
                    <a:pt x="416" y="1899"/>
                  </a:cubicBezTo>
                  <a:cubicBezTo>
                    <a:pt x="569" y="1794"/>
                    <a:pt x="569" y="1794"/>
                    <a:pt x="569" y="1794"/>
                  </a:cubicBezTo>
                  <a:cubicBezTo>
                    <a:pt x="600" y="1815"/>
                    <a:pt x="633" y="1834"/>
                    <a:pt x="667" y="1851"/>
                  </a:cubicBezTo>
                  <a:cubicBezTo>
                    <a:pt x="653" y="2035"/>
                    <a:pt x="653" y="2035"/>
                    <a:pt x="653" y="2035"/>
                  </a:cubicBezTo>
                  <a:cubicBezTo>
                    <a:pt x="780" y="2079"/>
                    <a:pt x="780" y="2079"/>
                    <a:pt x="780" y="2079"/>
                  </a:cubicBezTo>
                  <a:cubicBezTo>
                    <a:pt x="882" y="1925"/>
                    <a:pt x="882" y="1925"/>
                    <a:pt x="882" y="1925"/>
                  </a:cubicBezTo>
                  <a:cubicBezTo>
                    <a:pt x="923" y="1933"/>
                    <a:pt x="964" y="1938"/>
                    <a:pt x="1005" y="1941"/>
                  </a:cubicBezTo>
                  <a:cubicBezTo>
                    <a:pt x="1064" y="2116"/>
                    <a:pt x="1064" y="2116"/>
                    <a:pt x="1064" y="2116"/>
                  </a:cubicBezTo>
                  <a:cubicBezTo>
                    <a:pt x="1199" y="2107"/>
                    <a:pt x="1199" y="2107"/>
                    <a:pt x="1199" y="2107"/>
                  </a:cubicBezTo>
                  <a:cubicBezTo>
                    <a:pt x="1233" y="1925"/>
                    <a:pt x="1233" y="1925"/>
                    <a:pt x="1233" y="1925"/>
                  </a:cubicBezTo>
                  <a:cubicBezTo>
                    <a:pt x="1269" y="1918"/>
                    <a:pt x="1306" y="1908"/>
                    <a:pt x="1342" y="1896"/>
                  </a:cubicBezTo>
                  <a:cubicBezTo>
                    <a:pt x="1464" y="2038"/>
                    <a:pt x="1464" y="2038"/>
                    <a:pt x="1464" y="2038"/>
                  </a:cubicBezTo>
                  <a:cubicBezTo>
                    <a:pt x="1584" y="1979"/>
                    <a:pt x="1584" y="1979"/>
                    <a:pt x="1584" y="1979"/>
                  </a:cubicBezTo>
                  <a:cubicBezTo>
                    <a:pt x="1546" y="1795"/>
                    <a:pt x="1546" y="1795"/>
                    <a:pt x="1546" y="1795"/>
                  </a:cubicBezTo>
                  <a:cubicBezTo>
                    <a:pt x="1581" y="1772"/>
                    <a:pt x="1614" y="1747"/>
                    <a:pt x="1645" y="1719"/>
                  </a:cubicBezTo>
                  <a:cubicBezTo>
                    <a:pt x="1811" y="1802"/>
                    <a:pt x="1811" y="1802"/>
                    <a:pt x="1811" y="1802"/>
                  </a:cubicBezTo>
                  <a:cubicBezTo>
                    <a:pt x="1899" y="1700"/>
                    <a:pt x="1899" y="1700"/>
                    <a:pt x="1899" y="1700"/>
                  </a:cubicBezTo>
                  <a:cubicBezTo>
                    <a:pt x="1795" y="1547"/>
                    <a:pt x="1795" y="1547"/>
                    <a:pt x="1795" y="1547"/>
                  </a:cubicBezTo>
                  <a:cubicBezTo>
                    <a:pt x="1816" y="1516"/>
                    <a:pt x="1834" y="1483"/>
                    <a:pt x="1851" y="1450"/>
                  </a:cubicBezTo>
                  <a:cubicBezTo>
                    <a:pt x="2036" y="1463"/>
                    <a:pt x="2036" y="1463"/>
                    <a:pt x="2036" y="1463"/>
                  </a:cubicBezTo>
                  <a:cubicBezTo>
                    <a:pt x="2079" y="1336"/>
                    <a:pt x="2079" y="1336"/>
                    <a:pt x="2079" y="1336"/>
                  </a:cubicBezTo>
                  <a:cubicBezTo>
                    <a:pt x="1925" y="1234"/>
                    <a:pt x="1925" y="1234"/>
                    <a:pt x="1925" y="1234"/>
                  </a:cubicBezTo>
                  <a:cubicBezTo>
                    <a:pt x="1933" y="1193"/>
                    <a:pt x="1938" y="1152"/>
                    <a:pt x="1941" y="1111"/>
                  </a:cubicBezTo>
                  <a:close/>
                  <a:moveTo>
                    <a:pt x="1358" y="1669"/>
                  </a:moveTo>
                  <a:cubicBezTo>
                    <a:pt x="1020" y="1834"/>
                    <a:pt x="613" y="1695"/>
                    <a:pt x="447" y="1357"/>
                  </a:cubicBezTo>
                  <a:cubicBezTo>
                    <a:pt x="282" y="1020"/>
                    <a:pt x="421" y="613"/>
                    <a:pt x="759" y="447"/>
                  </a:cubicBezTo>
                  <a:cubicBezTo>
                    <a:pt x="1096" y="282"/>
                    <a:pt x="1504" y="421"/>
                    <a:pt x="1669" y="759"/>
                  </a:cubicBezTo>
                  <a:cubicBezTo>
                    <a:pt x="1834" y="1096"/>
                    <a:pt x="1695" y="1503"/>
                    <a:pt x="1358" y="1669"/>
                  </a:cubicBezTo>
                  <a:close/>
                </a:path>
              </a:pathLst>
            </a:custGeom>
            <a:solidFill>
              <a:schemeClr val="tx1">
                <a:lumMod val="50000"/>
                <a:lumOff val="50000"/>
                <a:alpha val="14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lIns="182889" tIns="91445" rIns="182889" bIns="91445"/>
            <a:lstStyle/>
            <a:p>
              <a:pPr marL="0" marR="0" lvl="0" indent="0" defTabSz="1088639"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dirty="0">
                <a:ln>
                  <a:noFill/>
                </a:ln>
                <a:solidFill>
                  <a:srgbClr val="445469"/>
                </a:solidFill>
                <a:effectLst/>
                <a:uLnTx/>
                <a:uFillTx/>
              </a:endParaRPr>
            </a:p>
          </p:txBody>
        </p:sp>
        <p:sp>
          <p:nvSpPr>
            <p:cNvPr id="122" name="Freeform 240">
              <a:extLst>
                <a:ext uri="{FF2B5EF4-FFF2-40B4-BE49-F238E27FC236}">
                  <a16:creationId xmlns:a16="http://schemas.microsoft.com/office/drawing/2014/main" id="{C2656EF9-E17A-4C43-B57E-424D47DE6BEF}"/>
                </a:ext>
              </a:extLst>
            </p:cNvPr>
            <p:cNvSpPr>
              <a:spLocks noEditPoints="1"/>
            </p:cNvSpPr>
            <p:nvPr/>
          </p:nvSpPr>
          <p:spPr bwMode="auto">
            <a:xfrm>
              <a:off x="5288103" y="3636991"/>
              <a:ext cx="3373552" cy="3373552"/>
            </a:xfrm>
            <a:custGeom>
              <a:avLst/>
              <a:gdLst>
                <a:gd name="T0" fmla="*/ 4639280 w 1840"/>
                <a:gd name="T1" fmla="*/ 2430262 h 1840"/>
                <a:gd name="T2" fmla="*/ 4240907 w 1840"/>
                <a:gd name="T3" fmla="*/ 2036983 h 1840"/>
                <a:gd name="T4" fmla="*/ 4515734 w 1840"/>
                <a:gd name="T5" fmla="*/ 1547905 h 1840"/>
                <a:gd name="T6" fmla="*/ 3978687 w 1840"/>
                <a:gd name="T7" fmla="*/ 1313451 h 1840"/>
                <a:gd name="T8" fmla="*/ 4039199 w 1840"/>
                <a:gd name="T9" fmla="*/ 758827 h 1840"/>
                <a:gd name="T10" fmla="*/ 3476939 w 1840"/>
                <a:gd name="T11" fmla="*/ 763869 h 1840"/>
                <a:gd name="T12" fmla="*/ 3323136 w 1840"/>
                <a:gd name="T13" fmla="*/ 226892 h 1840"/>
                <a:gd name="T14" fmla="*/ 2781047 w 1840"/>
                <a:gd name="T15" fmla="*/ 436136 h 1840"/>
                <a:gd name="T16" fmla="*/ 2430579 w 1840"/>
                <a:gd name="T17" fmla="*/ 0 h 1840"/>
                <a:gd name="T18" fmla="*/ 2037249 w 1840"/>
                <a:gd name="T19" fmla="*/ 400842 h 1840"/>
                <a:gd name="T20" fmla="*/ 1545586 w 1840"/>
                <a:gd name="T21" fmla="*/ 123530 h 1840"/>
                <a:gd name="T22" fmla="*/ 1313622 w 1840"/>
                <a:gd name="T23" fmla="*/ 660507 h 1840"/>
                <a:gd name="T24" fmla="*/ 758926 w 1840"/>
                <a:gd name="T25" fmla="*/ 602523 h 1840"/>
                <a:gd name="T26" fmla="*/ 763968 w 1840"/>
                <a:gd name="T27" fmla="*/ 1162190 h 1840"/>
                <a:gd name="T28" fmla="*/ 224400 w 1840"/>
                <a:gd name="T29" fmla="*/ 1315972 h 1840"/>
                <a:gd name="T30" fmla="*/ 436193 w 1840"/>
                <a:gd name="T31" fmla="*/ 1857991 h 1840"/>
                <a:gd name="T32" fmla="*/ 0 w 1840"/>
                <a:gd name="T33" fmla="*/ 2210933 h 1840"/>
                <a:gd name="T34" fmla="*/ 400894 w 1840"/>
                <a:gd name="T35" fmla="*/ 2601691 h 1840"/>
                <a:gd name="T36" fmla="*/ 123546 w 1840"/>
                <a:gd name="T37" fmla="*/ 3093290 h 1840"/>
                <a:gd name="T38" fmla="*/ 660593 w 1840"/>
                <a:gd name="T39" fmla="*/ 3327744 h 1840"/>
                <a:gd name="T40" fmla="*/ 602602 w 1840"/>
                <a:gd name="T41" fmla="*/ 3882368 h 1840"/>
                <a:gd name="T42" fmla="*/ 1162341 w 1840"/>
                <a:gd name="T43" fmla="*/ 3877326 h 1840"/>
                <a:gd name="T44" fmla="*/ 1316144 w 1840"/>
                <a:gd name="T45" fmla="*/ 4414303 h 1840"/>
                <a:gd name="T46" fmla="*/ 1858233 w 1840"/>
                <a:gd name="T47" fmla="*/ 4205059 h 1840"/>
                <a:gd name="T48" fmla="*/ 2208701 w 1840"/>
                <a:gd name="T49" fmla="*/ 4638674 h 1840"/>
                <a:gd name="T50" fmla="*/ 2602031 w 1840"/>
                <a:gd name="T51" fmla="*/ 4240353 h 1840"/>
                <a:gd name="T52" fmla="*/ 3093694 w 1840"/>
                <a:gd name="T53" fmla="*/ 4515144 h 1840"/>
                <a:gd name="T54" fmla="*/ 3325658 w 1840"/>
                <a:gd name="T55" fmla="*/ 3980688 h 1840"/>
                <a:gd name="T56" fmla="*/ 3882876 w 1840"/>
                <a:gd name="T57" fmla="*/ 4038672 h 1840"/>
                <a:gd name="T58" fmla="*/ 3877833 w 1840"/>
                <a:gd name="T59" fmla="*/ 3479006 h 1840"/>
                <a:gd name="T60" fmla="*/ 4414880 w 1840"/>
                <a:gd name="T61" fmla="*/ 3322702 h 1840"/>
                <a:gd name="T62" fmla="*/ 4205608 w 1840"/>
                <a:gd name="T63" fmla="*/ 2783204 h 1840"/>
                <a:gd name="T64" fmla="*/ 2725577 w 1840"/>
                <a:gd name="T65" fmla="*/ 3756318 h 1840"/>
                <a:gd name="T66" fmla="*/ 1913703 w 1840"/>
                <a:gd name="T67" fmla="*/ 884877 h 1840"/>
                <a:gd name="T68" fmla="*/ 2725577 w 1840"/>
                <a:gd name="T69" fmla="*/ 3756318 h 18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40" h="1840">
                  <a:moveTo>
                    <a:pt x="1827" y="1080"/>
                  </a:moveTo>
                  <a:cubicBezTo>
                    <a:pt x="1840" y="964"/>
                    <a:pt x="1840" y="964"/>
                    <a:pt x="1840" y="964"/>
                  </a:cubicBezTo>
                  <a:cubicBezTo>
                    <a:pt x="1690" y="906"/>
                    <a:pt x="1690" y="906"/>
                    <a:pt x="1690" y="906"/>
                  </a:cubicBezTo>
                  <a:cubicBezTo>
                    <a:pt x="1689" y="874"/>
                    <a:pt x="1687" y="841"/>
                    <a:pt x="1682" y="808"/>
                  </a:cubicBezTo>
                  <a:cubicBezTo>
                    <a:pt x="1823" y="726"/>
                    <a:pt x="1823" y="726"/>
                    <a:pt x="1823" y="726"/>
                  </a:cubicBezTo>
                  <a:cubicBezTo>
                    <a:pt x="1791" y="614"/>
                    <a:pt x="1791" y="614"/>
                    <a:pt x="1791" y="614"/>
                  </a:cubicBezTo>
                  <a:cubicBezTo>
                    <a:pt x="1628" y="618"/>
                    <a:pt x="1628" y="618"/>
                    <a:pt x="1628" y="618"/>
                  </a:cubicBezTo>
                  <a:cubicBezTo>
                    <a:pt x="1614" y="584"/>
                    <a:pt x="1597" y="552"/>
                    <a:pt x="1578" y="521"/>
                  </a:cubicBezTo>
                  <a:cubicBezTo>
                    <a:pt x="1675" y="392"/>
                    <a:pt x="1675" y="392"/>
                    <a:pt x="1675" y="392"/>
                  </a:cubicBezTo>
                  <a:cubicBezTo>
                    <a:pt x="1602" y="301"/>
                    <a:pt x="1602" y="301"/>
                    <a:pt x="1602" y="301"/>
                  </a:cubicBezTo>
                  <a:cubicBezTo>
                    <a:pt x="1455" y="366"/>
                    <a:pt x="1455" y="366"/>
                    <a:pt x="1455" y="366"/>
                  </a:cubicBezTo>
                  <a:cubicBezTo>
                    <a:pt x="1431" y="344"/>
                    <a:pt x="1406" y="322"/>
                    <a:pt x="1379" y="303"/>
                  </a:cubicBezTo>
                  <a:cubicBezTo>
                    <a:pt x="1420" y="147"/>
                    <a:pt x="1420" y="147"/>
                    <a:pt x="1420" y="147"/>
                  </a:cubicBezTo>
                  <a:cubicBezTo>
                    <a:pt x="1318" y="90"/>
                    <a:pt x="1318" y="90"/>
                    <a:pt x="1318" y="90"/>
                  </a:cubicBezTo>
                  <a:cubicBezTo>
                    <a:pt x="1206" y="206"/>
                    <a:pt x="1206" y="206"/>
                    <a:pt x="1206" y="206"/>
                  </a:cubicBezTo>
                  <a:cubicBezTo>
                    <a:pt x="1173" y="193"/>
                    <a:pt x="1139" y="181"/>
                    <a:pt x="1103" y="173"/>
                  </a:cubicBezTo>
                  <a:cubicBezTo>
                    <a:pt x="1080" y="13"/>
                    <a:pt x="1080" y="13"/>
                    <a:pt x="1080" y="13"/>
                  </a:cubicBezTo>
                  <a:cubicBezTo>
                    <a:pt x="964" y="0"/>
                    <a:pt x="964" y="0"/>
                    <a:pt x="964" y="0"/>
                  </a:cubicBezTo>
                  <a:cubicBezTo>
                    <a:pt x="906" y="151"/>
                    <a:pt x="906" y="151"/>
                    <a:pt x="906" y="151"/>
                  </a:cubicBezTo>
                  <a:cubicBezTo>
                    <a:pt x="874" y="151"/>
                    <a:pt x="841" y="154"/>
                    <a:pt x="808" y="159"/>
                  </a:cubicBezTo>
                  <a:cubicBezTo>
                    <a:pt x="726" y="17"/>
                    <a:pt x="726" y="17"/>
                    <a:pt x="726" y="17"/>
                  </a:cubicBezTo>
                  <a:cubicBezTo>
                    <a:pt x="613" y="49"/>
                    <a:pt x="613" y="49"/>
                    <a:pt x="613" y="49"/>
                  </a:cubicBezTo>
                  <a:cubicBezTo>
                    <a:pt x="617" y="213"/>
                    <a:pt x="617" y="213"/>
                    <a:pt x="617" y="213"/>
                  </a:cubicBezTo>
                  <a:cubicBezTo>
                    <a:pt x="584" y="227"/>
                    <a:pt x="552" y="244"/>
                    <a:pt x="521" y="262"/>
                  </a:cubicBezTo>
                  <a:cubicBezTo>
                    <a:pt x="392" y="166"/>
                    <a:pt x="392" y="166"/>
                    <a:pt x="392" y="166"/>
                  </a:cubicBezTo>
                  <a:cubicBezTo>
                    <a:pt x="301" y="239"/>
                    <a:pt x="301" y="239"/>
                    <a:pt x="301" y="239"/>
                  </a:cubicBezTo>
                  <a:cubicBezTo>
                    <a:pt x="366" y="386"/>
                    <a:pt x="366" y="386"/>
                    <a:pt x="366" y="386"/>
                  </a:cubicBezTo>
                  <a:cubicBezTo>
                    <a:pt x="343" y="410"/>
                    <a:pt x="322" y="435"/>
                    <a:pt x="303" y="461"/>
                  </a:cubicBezTo>
                  <a:cubicBezTo>
                    <a:pt x="147" y="420"/>
                    <a:pt x="147" y="420"/>
                    <a:pt x="147" y="420"/>
                  </a:cubicBezTo>
                  <a:cubicBezTo>
                    <a:pt x="89" y="522"/>
                    <a:pt x="89" y="522"/>
                    <a:pt x="89" y="522"/>
                  </a:cubicBezTo>
                  <a:cubicBezTo>
                    <a:pt x="206" y="634"/>
                    <a:pt x="206" y="634"/>
                    <a:pt x="206" y="634"/>
                  </a:cubicBezTo>
                  <a:cubicBezTo>
                    <a:pt x="192" y="668"/>
                    <a:pt x="181" y="702"/>
                    <a:pt x="173" y="737"/>
                  </a:cubicBezTo>
                  <a:cubicBezTo>
                    <a:pt x="13" y="760"/>
                    <a:pt x="13" y="760"/>
                    <a:pt x="13" y="760"/>
                  </a:cubicBezTo>
                  <a:cubicBezTo>
                    <a:pt x="0" y="877"/>
                    <a:pt x="0" y="877"/>
                    <a:pt x="0" y="877"/>
                  </a:cubicBezTo>
                  <a:cubicBezTo>
                    <a:pt x="151" y="934"/>
                    <a:pt x="151" y="934"/>
                    <a:pt x="151" y="934"/>
                  </a:cubicBezTo>
                  <a:cubicBezTo>
                    <a:pt x="151" y="967"/>
                    <a:pt x="154" y="1000"/>
                    <a:pt x="159" y="1032"/>
                  </a:cubicBezTo>
                  <a:cubicBezTo>
                    <a:pt x="17" y="1115"/>
                    <a:pt x="17" y="1115"/>
                    <a:pt x="17" y="1115"/>
                  </a:cubicBezTo>
                  <a:cubicBezTo>
                    <a:pt x="49" y="1227"/>
                    <a:pt x="49" y="1227"/>
                    <a:pt x="49" y="1227"/>
                  </a:cubicBezTo>
                  <a:cubicBezTo>
                    <a:pt x="212" y="1223"/>
                    <a:pt x="212" y="1223"/>
                    <a:pt x="212" y="1223"/>
                  </a:cubicBezTo>
                  <a:cubicBezTo>
                    <a:pt x="227" y="1257"/>
                    <a:pt x="243" y="1289"/>
                    <a:pt x="262" y="1320"/>
                  </a:cubicBezTo>
                  <a:cubicBezTo>
                    <a:pt x="166" y="1449"/>
                    <a:pt x="166" y="1449"/>
                    <a:pt x="166" y="1449"/>
                  </a:cubicBezTo>
                  <a:cubicBezTo>
                    <a:pt x="239" y="1540"/>
                    <a:pt x="239" y="1540"/>
                    <a:pt x="239" y="1540"/>
                  </a:cubicBezTo>
                  <a:cubicBezTo>
                    <a:pt x="386" y="1474"/>
                    <a:pt x="386" y="1474"/>
                    <a:pt x="386" y="1474"/>
                  </a:cubicBezTo>
                  <a:cubicBezTo>
                    <a:pt x="410" y="1497"/>
                    <a:pt x="435" y="1518"/>
                    <a:pt x="461" y="1538"/>
                  </a:cubicBezTo>
                  <a:cubicBezTo>
                    <a:pt x="420" y="1694"/>
                    <a:pt x="420" y="1694"/>
                    <a:pt x="420" y="1694"/>
                  </a:cubicBezTo>
                  <a:cubicBezTo>
                    <a:pt x="522" y="1751"/>
                    <a:pt x="522" y="1751"/>
                    <a:pt x="522" y="1751"/>
                  </a:cubicBezTo>
                  <a:cubicBezTo>
                    <a:pt x="634" y="1635"/>
                    <a:pt x="634" y="1635"/>
                    <a:pt x="634" y="1635"/>
                  </a:cubicBezTo>
                  <a:cubicBezTo>
                    <a:pt x="667" y="1648"/>
                    <a:pt x="702" y="1659"/>
                    <a:pt x="737" y="1668"/>
                  </a:cubicBezTo>
                  <a:cubicBezTo>
                    <a:pt x="760" y="1827"/>
                    <a:pt x="760" y="1827"/>
                    <a:pt x="760" y="1827"/>
                  </a:cubicBezTo>
                  <a:cubicBezTo>
                    <a:pt x="876" y="1840"/>
                    <a:pt x="876" y="1840"/>
                    <a:pt x="876" y="1840"/>
                  </a:cubicBezTo>
                  <a:cubicBezTo>
                    <a:pt x="934" y="1690"/>
                    <a:pt x="934" y="1690"/>
                    <a:pt x="934" y="1690"/>
                  </a:cubicBezTo>
                  <a:cubicBezTo>
                    <a:pt x="967" y="1689"/>
                    <a:pt x="1000" y="1687"/>
                    <a:pt x="1032" y="1682"/>
                  </a:cubicBezTo>
                  <a:cubicBezTo>
                    <a:pt x="1114" y="1823"/>
                    <a:pt x="1114" y="1823"/>
                    <a:pt x="1114" y="1823"/>
                  </a:cubicBezTo>
                  <a:cubicBezTo>
                    <a:pt x="1227" y="1791"/>
                    <a:pt x="1227" y="1791"/>
                    <a:pt x="1227" y="1791"/>
                  </a:cubicBezTo>
                  <a:cubicBezTo>
                    <a:pt x="1223" y="1628"/>
                    <a:pt x="1223" y="1628"/>
                    <a:pt x="1223" y="1628"/>
                  </a:cubicBezTo>
                  <a:cubicBezTo>
                    <a:pt x="1256" y="1614"/>
                    <a:pt x="1289" y="1597"/>
                    <a:pt x="1319" y="1579"/>
                  </a:cubicBezTo>
                  <a:cubicBezTo>
                    <a:pt x="1448" y="1675"/>
                    <a:pt x="1448" y="1675"/>
                    <a:pt x="1448" y="1675"/>
                  </a:cubicBezTo>
                  <a:cubicBezTo>
                    <a:pt x="1540" y="1602"/>
                    <a:pt x="1540" y="1602"/>
                    <a:pt x="1540" y="1602"/>
                  </a:cubicBezTo>
                  <a:cubicBezTo>
                    <a:pt x="1474" y="1455"/>
                    <a:pt x="1474" y="1455"/>
                    <a:pt x="1474" y="1455"/>
                  </a:cubicBezTo>
                  <a:cubicBezTo>
                    <a:pt x="1497" y="1431"/>
                    <a:pt x="1518" y="1406"/>
                    <a:pt x="1538" y="1380"/>
                  </a:cubicBezTo>
                  <a:cubicBezTo>
                    <a:pt x="1694" y="1420"/>
                    <a:pt x="1694" y="1420"/>
                    <a:pt x="1694" y="1420"/>
                  </a:cubicBezTo>
                  <a:cubicBezTo>
                    <a:pt x="1751" y="1318"/>
                    <a:pt x="1751" y="1318"/>
                    <a:pt x="1751" y="1318"/>
                  </a:cubicBezTo>
                  <a:cubicBezTo>
                    <a:pt x="1635" y="1207"/>
                    <a:pt x="1635" y="1207"/>
                    <a:pt x="1635" y="1207"/>
                  </a:cubicBezTo>
                  <a:cubicBezTo>
                    <a:pt x="1648" y="1173"/>
                    <a:pt x="1659" y="1139"/>
                    <a:pt x="1668" y="1104"/>
                  </a:cubicBezTo>
                  <a:lnTo>
                    <a:pt x="1827" y="1080"/>
                  </a:lnTo>
                  <a:close/>
                  <a:moveTo>
                    <a:pt x="1081" y="1490"/>
                  </a:moveTo>
                  <a:cubicBezTo>
                    <a:pt x="766" y="1579"/>
                    <a:pt x="439" y="1396"/>
                    <a:pt x="350" y="1081"/>
                  </a:cubicBezTo>
                  <a:cubicBezTo>
                    <a:pt x="262" y="767"/>
                    <a:pt x="445" y="439"/>
                    <a:pt x="759" y="351"/>
                  </a:cubicBezTo>
                  <a:cubicBezTo>
                    <a:pt x="1074" y="262"/>
                    <a:pt x="1401" y="445"/>
                    <a:pt x="1490" y="760"/>
                  </a:cubicBezTo>
                  <a:cubicBezTo>
                    <a:pt x="1579" y="1074"/>
                    <a:pt x="1396" y="1401"/>
                    <a:pt x="1081" y="1490"/>
                  </a:cubicBezTo>
                  <a:close/>
                </a:path>
              </a:pathLst>
            </a:custGeom>
            <a:solidFill>
              <a:schemeClr val="tx1">
                <a:lumMod val="50000"/>
                <a:lumOff val="50000"/>
                <a:alpha val="14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lIns="182889" tIns="91445" rIns="182889" bIns="91445"/>
            <a:lstStyle/>
            <a:p>
              <a:pPr marL="0" marR="0" lvl="0" indent="0" defTabSz="1088639"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dirty="0">
                <a:ln>
                  <a:noFill/>
                </a:ln>
                <a:solidFill>
                  <a:srgbClr val="445469"/>
                </a:solidFill>
                <a:effectLst/>
                <a:uLnTx/>
                <a:uFillTx/>
              </a:endParaRPr>
            </a:p>
          </p:txBody>
        </p:sp>
        <p:sp>
          <p:nvSpPr>
            <p:cNvPr id="123" name="Freeform 241">
              <a:extLst>
                <a:ext uri="{FF2B5EF4-FFF2-40B4-BE49-F238E27FC236}">
                  <a16:creationId xmlns:a16="http://schemas.microsoft.com/office/drawing/2014/main" id="{CA75A36A-CFE8-4D84-9943-8D2ECC55632D}"/>
                </a:ext>
              </a:extLst>
            </p:cNvPr>
            <p:cNvSpPr>
              <a:spLocks noEditPoints="1"/>
            </p:cNvSpPr>
            <p:nvPr/>
          </p:nvSpPr>
          <p:spPr bwMode="auto">
            <a:xfrm>
              <a:off x="3156832" y="2924643"/>
              <a:ext cx="2448769" cy="2447615"/>
            </a:xfrm>
            <a:custGeom>
              <a:avLst/>
              <a:gdLst>
                <a:gd name="T0" fmla="*/ 1335 w 1335"/>
                <a:gd name="T1" fmla="*/ 699 h 1335"/>
                <a:gd name="T2" fmla="*/ 1220 w 1335"/>
                <a:gd name="T3" fmla="*/ 586 h 1335"/>
                <a:gd name="T4" fmla="*/ 1300 w 1335"/>
                <a:gd name="T5" fmla="*/ 445 h 1335"/>
                <a:gd name="T6" fmla="*/ 1145 w 1335"/>
                <a:gd name="T7" fmla="*/ 378 h 1335"/>
                <a:gd name="T8" fmla="*/ 1162 w 1335"/>
                <a:gd name="T9" fmla="*/ 218 h 1335"/>
                <a:gd name="T10" fmla="*/ 1001 w 1335"/>
                <a:gd name="T11" fmla="*/ 219 h 1335"/>
                <a:gd name="T12" fmla="*/ 956 w 1335"/>
                <a:gd name="T13" fmla="*/ 65 h 1335"/>
                <a:gd name="T14" fmla="*/ 801 w 1335"/>
                <a:gd name="T15" fmla="*/ 125 h 1335"/>
                <a:gd name="T16" fmla="*/ 699 w 1335"/>
                <a:gd name="T17" fmla="*/ 0 h 1335"/>
                <a:gd name="T18" fmla="*/ 586 w 1335"/>
                <a:gd name="T19" fmla="*/ 115 h 1335"/>
                <a:gd name="T20" fmla="*/ 445 w 1335"/>
                <a:gd name="T21" fmla="*/ 35 h 1335"/>
                <a:gd name="T22" fmla="*/ 378 w 1335"/>
                <a:gd name="T23" fmla="*/ 190 h 1335"/>
                <a:gd name="T24" fmla="*/ 218 w 1335"/>
                <a:gd name="T25" fmla="*/ 173 h 1335"/>
                <a:gd name="T26" fmla="*/ 220 w 1335"/>
                <a:gd name="T27" fmla="*/ 334 h 1335"/>
                <a:gd name="T28" fmla="*/ 65 w 1335"/>
                <a:gd name="T29" fmla="*/ 379 h 1335"/>
                <a:gd name="T30" fmla="*/ 125 w 1335"/>
                <a:gd name="T31" fmla="*/ 535 h 1335"/>
                <a:gd name="T32" fmla="*/ 0 w 1335"/>
                <a:gd name="T33" fmla="*/ 636 h 1335"/>
                <a:gd name="T34" fmla="*/ 115 w 1335"/>
                <a:gd name="T35" fmla="*/ 749 h 1335"/>
                <a:gd name="T36" fmla="*/ 35 w 1335"/>
                <a:gd name="T37" fmla="*/ 890 h 1335"/>
                <a:gd name="T38" fmla="*/ 190 w 1335"/>
                <a:gd name="T39" fmla="*/ 957 h 1335"/>
                <a:gd name="T40" fmla="*/ 173 w 1335"/>
                <a:gd name="T41" fmla="*/ 1117 h 1335"/>
                <a:gd name="T42" fmla="*/ 334 w 1335"/>
                <a:gd name="T43" fmla="*/ 1116 h 1335"/>
                <a:gd name="T44" fmla="*/ 379 w 1335"/>
                <a:gd name="T45" fmla="*/ 1270 h 1335"/>
                <a:gd name="T46" fmla="*/ 535 w 1335"/>
                <a:gd name="T47" fmla="*/ 1210 h 1335"/>
                <a:gd name="T48" fmla="*/ 636 w 1335"/>
                <a:gd name="T49" fmla="*/ 1335 h 1335"/>
                <a:gd name="T50" fmla="*/ 749 w 1335"/>
                <a:gd name="T51" fmla="*/ 1220 h 1335"/>
                <a:gd name="T52" fmla="*/ 890 w 1335"/>
                <a:gd name="T53" fmla="*/ 1299 h 1335"/>
                <a:gd name="T54" fmla="*/ 957 w 1335"/>
                <a:gd name="T55" fmla="*/ 1145 h 1335"/>
                <a:gd name="T56" fmla="*/ 1117 w 1335"/>
                <a:gd name="T57" fmla="*/ 1162 h 1335"/>
                <a:gd name="T58" fmla="*/ 1116 w 1335"/>
                <a:gd name="T59" fmla="*/ 1001 h 1335"/>
                <a:gd name="T60" fmla="*/ 1271 w 1335"/>
                <a:gd name="T61" fmla="*/ 956 h 1335"/>
                <a:gd name="T62" fmla="*/ 1210 w 1335"/>
                <a:gd name="T63" fmla="*/ 801 h 1335"/>
                <a:gd name="T64" fmla="*/ 776 w 1335"/>
                <a:gd name="T65" fmla="*/ 1050 h 1335"/>
                <a:gd name="T66" fmla="*/ 560 w 1335"/>
                <a:gd name="T67" fmla="*/ 286 h 1335"/>
                <a:gd name="T68" fmla="*/ 776 w 1335"/>
                <a:gd name="T69" fmla="*/ 10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5" h="1335">
                  <a:moveTo>
                    <a:pt x="1326" y="784"/>
                  </a:moveTo>
                  <a:cubicBezTo>
                    <a:pt x="1335" y="699"/>
                    <a:pt x="1335" y="699"/>
                    <a:pt x="1335" y="699"/>
                  </a:cubicBezTo>
                  <a:cubicBezTo>
                    <a:pt x="1226" y="658"/>
                    <a:pt x="1226" y="658"/>
                    <a:pt x="1226" y="658"/>
                  </a:cubicBezTo>
                  <a:cubicBezTo>
                    <a:pt x="1226" y="634"/>
                    <a:pt x="1224" y="610"/>
                    <a:pt x="1220" y="586"/>
                  </a:cubicBezTo>
                  <a:cubicBezTo>
                    <a:pt x="1323" y="527"/>
                    <a:pt x="1323" y="527"/>
                    <a:pt x="1323" y="527"/>
                  </a:cubicBezTo>
                  <a:cubicBezTo>
                    <a:pt x="1300" y="445"/>
                    <a:pt x="1300" y="445"/>
                    <a:pt x="1300" y="445"/>
                  </a:cubicBezTo>
                  <a:cubicBezTo>
                    <a:pt x="1181" y="448"/>
                    <a:pt x="1181" y="448"/>
                    <a:pt x="1181" y="448"/>
                  </a:cubicBezTo>
                  <a:cubicBezTo>
                    <a:pt x="1171" y="424"/>
                    <a:pt x="1159" y="400"/>
                    <a:pt x="1145" y="378"/>
                  </a:cubicBezTo>
                  <a:cubicBezTo>
                    <a:pt x="1215" y="284"/>
                    <a:pt x="1215" y="284"/>
                    <a:pt x="1215" y="284"/>
                  </a:cubicBezTo>
                  <a:cubicBezTo>
                    <a:pt x="1162" y="218"/>
                    <a:pt x="1162" y="218"/>
                    <a:pt x="1162" y="218"/>
                  </a:cubicBezTo>
                  <a:cubicBezTo>
                    <a:pt x="1055" y="266"/>
                    <a:pt x="1055" y="266"/>
                    <a:pt x="1055" y="266"/>
                  </a:cubicBezTo>
                  <a:cubicBezTo>
                    <a:pt x="1038" y="249"/>
                    <a:pt x="1020" y="234"/>
                    <a:pt x="1001" y="219"/>
                  </a:cubicBezTo>
                  <a:cubicBezTo>
                    <a:pt x="1031" y="106"/>
                    <a:pt x="1031" y="106"/>
                    <a:pt x="1031" y="106"/>
                  </a:cubicBezTo>
                  <a:cubicBezTo>
                    <a:pt x="956" y="65"/>
                    <a:pt x="956" y="65"/>
                    <a:pt x="956" y="65"/>
                  </a:cubicBezTo>
                  <a:cubicBezTo>
                    <a:pt x="875" y="149"/>
                    <a:pt x="875" y="149"/>
                    <a:pt x="875" y="149"/>
                  </a:cubicBezTo>
                  <a:cubicBezTo>
                    <a:pt x="851" y="139"/>
                    <a:pt x="826" y="131"/>
                    <a:pt x="801" y="125"/>
                  </a:cubicBezTo>
                  <a:cubicBezTo>
                    <a:pt x="784" y="9"/>
                    <a:pt x="784" y="9"/>
                    <a:pt x="784" y="9"/>
                  </a:cubicBezTo>
                  <a:cubicBezTo>
                    <a:pt x="699" y="0"/>
                    <a:pt x="699" y="0"/>
                    <a:pt x="699" y="0"/>
                  </a:cubicBezTo>
                  <a:cubicBezTo>
                    <a:pt x="658" y="109"/>
                    <a:pt x="658" y="109"/>
                    <a:pt x="658" y="109"/>
                  </a:cubicBezTo>
                  <a:cubicBezTo>
                    <a:pt x="634" y="109"/>
                    <a:pt x="610" y="111"/>
                    <a:pt x="586" y="115"/>
                  </a:cubicBezTo>
                  <a:cubicBezTo>
                    <a:pt x="527" y="12"/>
                    <a:pt x="527" y="12"/>
                    <a:pt x="527" y="12"/>
                  </a:cubicBezTo>
                  <a:cubicBezTo>
                    <a:pt x="445" y="35"/>
                    <a:pt x="445" y="35"/>
                    <a:pt x="445" y="35"/>
                  </a:cubicBezTo>
                  <a:cubicBezTo>
                    <a:pt x="448" y="154"/>
                    <a:pt x="448" y="154"/>
                    <a:pt x="448" y="154"/>
                  </a:cubicBezTo>
                  <a:cubicBezTo>
                    <a:pt x="424" y="164"/>
                    <a:pt x="400" y="176"/>
                    <a:pt x="378" y="190"/>
                  </a:cubicBezTo>
                  <a:cubicBezTo>
                    <a:pt x="284" y="120"/>
                    <a:pt x="284" y="120"/>
                    <a:pt x="284" y="120"/>
                  </a:cubicBezTo>
                  <a:cubicBezTo>
                    <a:pt x="218" y="173"/>
                    <a:pt x="218" y="173"/>
                    <a:pt x="218" y="173"/>
                  </a:cubicBezTo>
                  <a:cubicBezTo>
                    <a:pt x="266" y="280"/>
                    <a:pt x="266" y="280"/>
                    <a:pt x="266" y="280"/>
                  </a:cubicBezTo>
                  <a:cubicBezTo>
                    <a:pt x="249" y="297"/>
                    <a:pt x="234" y="315"/>
                    <a:pt x="220" y="334"/>
                  </a:cubicBezTo>
                  <a:cubicBezTo>
                    <a:pt x="106" y="305"/>
                    <a:pt x="106" y="305"/>
                    <a:pt x="106" y="305"/>
                  </a:cubicBezTo>
                  <a:cubicBezTo>
                    <a:pt x="65" y="379"/>
                    <a:pt x="65" y="379"/>
                    <a:pt x="65" y="379"/>
                  </a:cubicBezTo>
                  <a:cubicBezTo>
                    <a:pt x="149" y="460"/>
                    <a:pt x="149" y="460"/>
                    <a:pt x="149" y="460"/>
                  </a:cubicBezTo>
                  <a:cubicBezTo>
                    <a:pt x="139" y="484"/>
                    <a:pt x="131" y="509"/>
                    <a:pt x="125" y="535"/>
                  </a:cubicBezTo>
                  <a:cubicBezTo>
                    <a:pt x="9" y="551"/>
                    <a:pt x="9" y="551"/>
                    <a:pt x="9" y="551"/>
                  </a:cubicBezTo>
                  <a:cubicBezTo>
                    <a:pt x="0" y="636"/>
                    <a:pt x="0" y="636"/>
                    <a:pt x="0" y="636"/>
                  </a:cubicBezTo>
                  <a:cubicBezTo>
                    <a:pt x="109" y="678"/>
                    <a:pt x="109" y="678"/>
                    <a:pt x="109" y="678"/>
                  </a:cubicBezTo>
                  <a:cubicBezTo>
                    <a:pt x="110" y="701"/>
                    <a:pt x="111" y="725"/>
                    <a:pt x="115" y="749"/>
                  </a:cubicBezTo>
                  <a:cubicBezTo>
                    <a:pt x="12" y="809"/>
                    <a:pt x="12" y="809"/>
                    <a:pt x="12" y="809"/>
                  </a:cubicBezTo>
                  <a:cubicBezTo>
                    <a:pt x="35" y="890"/>
                    <a:pt x="35" y="890"/>
                    <a:pt x="35" y="890"/>
                  </a:cubicBezTo>
                  <a:cubicBezTo>
                    <a:pt x="154" y="887"/>
                    <a:pt x="154" y="887"/>
                    <a:pt x="154" y="887"/>
                  </a:cubicBezTo>
                  <a:cubicBezTo>
                    <a:pt x="164" y="912"/>
                    <a:pt x="177" y="935"/>
                    <a:pt x="190" y="957"/>
                  </a:cubicBezTo>
                  <a:cubicBezTo>
                    <a:pt x="120" y="1051"/>
                    <a:pt x="120" y="1051"/>
                    <a:pt x="120" y="1051"/>
                  </a:cubicBezTo>
                  <a:cubicBezTo>
                    <a:pt x="173" y="1117"/>
                    <a:pt x="173" y="1117"/>
                    <a:pt x="173" y="1117"/>
                  </a:cubicBezTo>
                  <a:cubicBezTo>
                    <a:pt x="280" y="1070"/>
                    <a:pt x="280" y="1070"/>
                    <a:pt x="280" y="1070"/>
                  </a:cubicBezTo>
                  <a:cubicBezTo>
                    <a:pt x="297" y="1086"/>
                    <a:pt x="315" y="1102"/>
                    <a:pt x="334" y="1116"/>
                  </a:cubicBezTo>
                  <a:cubicBezTo>
                    <a:pt x="305" y="1229"/>
                    <a:pt x="305" y="1229"/>
                    <a:pt x="305" y="1229"/>
                  </a:cubicBezTo>
                  <a:cubicBezTo>
                    <a:pt x="379" y="1270"/>
                    <a:pt x="379" y="1270"/>
                    <a:pt x="379" y="1270"/>
                  </a:cubicBezTo>
                  <a:cubicBezTo>
                    <a:pt x="460" y="1186"/>
                    <a:pt x="460" y="1186"/>
                    <a:pt x="460" y="1186"/>
                  </a:cubicBezTo>
                  <a:cubicBezTo>
                    <a:pt x="484" y="1196"/>
                    <a:pt x="509" y="1204"/>
                    <a:pt x="535" y="1210"/>
                  </a:cubicBezTo>
                  <a:cubicBezTo>
                    <a:pt x="551" y="1326"/>
                    <a:pt x="551" y="1326"/>
                    <a:pt x="551" y="1326"/>
                  </a:cubicBezTo>
                  <a:cubicBezTo>
                    <a:pt x="636" y="1335"/>
                    <a:pt x="636" y="1335"/>
                    <a:pt x="636" y="1335"/>
                  </a:cubicBezTo>
                  <a:cubicBezTo>
                    <a:pt x="678" y="1226"/>
                    <a:pt x="678" y="1226"/>
                    <a:pt x="678" y="1226"/>
                  </a:cubicBezTo>
                  <a:cubicBezTo>
                    <a:pt x="701" y="1226"/>
                    <a:pt x="725" y="1224"/>
                    <a:pt x="749" y="1220"/>
                  </a:cubicBezTo>
                  <a:cubicBezTo>
                    <a:pt x="808" y="1323"/>
                    <a:pt x="808" y="1323"/>
                    <a:pt x="808" y="1323"/>
                  </a:cubicBezTo>
                  <a:cubicBezTo>
                    <a:pt x="890" y="1299"/>
                    <a:pt x="890" y="1299"/>
                    <a:pt x="890" y="1299"/>
                  </a:cubicBezTo>
                  <a:cubicBezTo>
                    <a:pt x="887" y="1181"/>
                    <a:pt x="887" y="1181"/>
                    <a:pt x="887" y="1181"/>
                  </a:cubicBezTo>
                  <a:cubicBezTo>
                    <a:pt x="912" y="1171"/>
                    <a:pt x="935" y="1159"/>
                    <a:pt x="957" y="1145"/>
                  </a:cubicBezTo>
                  <a:cubicBezTo>
                    <a:pt x="1051" y="1215"/>
                    <a:pt x="1051" y="1215"/>
                    <a:pt x="1051" y="1215"/>
                  </a:cubicBezTo>
                  <a:cubicBezTo>
                    <a:pt x="1117" y="1162"/>
                    <a:pt x="1117" y="1162"/>
                    <a:pt x="1117" y="1162"/>
                  </a:cubicBezTo>
                  <a:cubicBezTo>
                    <a:pt x="1070" y="1055"/>
                    <a:pt x="1070" y="1055"/>
                    <a:pt x="1070" y="1055"/>
                  </a:cubicBezTo>
                  <a:cubicBezTo>
                    <a:pt x="1086" y="1038"/>
                    <a:pt x="1102" y="1020"/>
                    <a:pt x="1116" y="1001"/>
                  </a:cubicBezTo>
                  <a:cubicBezTo>
                    <a:pt x="1229" y="1031"/>
                    <a:pt x="1229" y="1031"/>
                    <a:pt x="1229" y="1031"/>
                  </a:cubicBezTo>
                  <a:cubicBezTo>
                    <a:pt x="1271" y="956"/>
                    <a:pt x="1271" y="956"/>
                    <a:pt x="1271" y="956"/>
                  </a:cubicBezTo>
                  <a:cubicBezTo>
                    <a:pt x="1186" y="875"/>
                    <a:pt x="1186" y="875"/>
                    <a:pt x="1186" y="875"/>
                  </a:cubicBezTo>
                  <a:cubicBezTo>
                    <a:pt x="1196" y="851"/>
                    <a:pt x="1204" y="826"/>
                    <a:pt x="1210" y="801"/>
                  </a:cubicBezTo>
                  <a:lnTo>
                    <a:pt x="1326" y="784"/>
                  </a:lnTo>
                  <a:close/>
                  <a:moveTo>
                    <a:pt x="776" y="1050"/>
                  </a:moveTo>
                  <a:cubicBezTo>
                    <a:pt x="565" y="1109"/>
                    <a:pt x="345" y="986"/>
                    <a:pt x="286" y="775"/>
                  </a:cubicBezTo>
                  <a:cubicBezTo>
                    <a:pt x="226" y="564"/>
                    <a:pt x="349" y="345"/>
                    <a:pt x="560" y="286"/>
                  </a:cubicBezTo>
                  <a:cubicBezTo>
                    <a:pt x="771" y="226"/>
                    <a:pt x="990" y="349"/>
                    <a:pt x="1050" y="560"/>
                  </a:cubicBezTo>
                  <a:cubicBezTo>
                    <a:pt x="1109" y="771"/>
                    <a:pt x="987" y="990"/>
                    <a:pt x="776" y="1050"/>
                  </a:cubicBezTo>
                  <a:close/>
                </a:path>
              </a:pathLst>
            </a:custGeom>
            <a:solidFill>
              <a:schemeClr val="tx1">
                <a:lumMod val="50000"/>
                <a:lumOff val="50000"/>
                <a:alpha val="14000"/>
              </a:schemeClr>
            </a:solidFill>
            <a:ln>
              <a:noFill/>
            </a:ln>
          </p:spPr>
          <p:txBody>
            <a:bodyPr lIns="182889" tIns="91445" rIns="182889" bIns="91445"/>
            <a:lstStyle/>
            <a:p>
              <a:pPr marL="0" marR="0" lvl="0" indent="0" defTabSz="1219261" eaLnBrk="1" fontAlgn="auto" latinLnBrk="0" hangingPunct="1">
                <a:lnSpc>
                  <a:spcPct val="100000"/>
                </a:lnSpc>
                <a:spcBef>
                  <a:spcPts val="0"/>
                </a:spcBef>
                <a:spcAft>
                  <a:spcPts val="0"/>
                </a:spcAft>
                <a:buClrTx/>
                <a:buSzTx/>
                <a:buFontTx/>
                <a:buNone/>
                <a:tabLst/>
                <a:defRPr/>
              </a:pPr>
              <a:endParaRPr kumimoji="0" lang="id-ID" sz="4300" b="0" i="0" u="none" strike="noStrike" kern="0" cap="none" spc="0" normalizeH="0" baseline="0" noProof="0">
                <a:ln>
                  <a:noFill/>
                </a:ln>
                <a:solidFill>
                  <a:srgbClr val="445469"/>
                </a:solidFill>
                <a:effectLst/>
                <a:uLnTx/>
                <a:uFillTx/>
              </a:endParaRPr>
            </a:p>
          </p:txBody>
        </p:sp>
        <p:sp>
          <p:nvSpPr>
            <p:cNvPr id="124" name="Freeform 247">
              <a:extLst>
                <a:ext uri="{FF2B5EF4-FFF2-40B4-BE49-F238E27FC236}">
                  <a16:creationId xmlns:a16="http://schemas.microsoft.com/office/drawing/2014/main" id="{A2A714BB-1E52-4EAC-B606-2BA58E7E4382}"/>
                </a:ext>
              </a:extLst>
            </p:cNvPr>
            <p:cNvSpPr>
              <a:spLocks noEditPoints="1"/>
            </p:cNvSpPr>
            <p:nvPr/>
          </p:nvSpPr>
          <p:spPr bwMode="auto">
            <a:xfrm>
              <a:off x="6516529" y="4867726"/>
              <a:ext cx="916701" cy="914392"/>
            </a:xfrm>
            <a:custGeom>
              <a:avLst/>
              <a:gdLst>
                <a:gd name="T0" fmla="*/ 630320 w 500"/>
                <a:gd name="T1" fmla="*/ 1257300 h 499"/>
                <a:gd name="T2" fmla="*/ 0 w 500"/>
                <a:gd name="T3" fmla="*/ 627390 h 499"/>
                <a:gd name="T4" fmla="*/ 630320 w 500"/>
                <a:gd name="T5" fmla="*/ 0 h 499"/>
                <a:gd name="T6" fmla="*/ 1260640 w 500"/>
                <a:gd name="T7" fmla="*/ 627390 h 499"/>
                <a:gd name="T8" fmla="*/ 630320 w 500"/>
                <a:gd name="T9" fmla="*/ 1257300 h 499"/>
                <a:gd name="T10" fmla="*/ 630320 w 500"/>
                <a:gd name="T11" fmla="*/ 352749 h 499"/>
                <a:gd name="T12" fmla="*/ 352979 w 500"/>
                <a:gd name="T13" fmla="*/ 627390 h 499"/>
                <a:gd name="T14" fmla="*/ 630320 w 500"/>
                <a:gd name="T15" fmla="*/ 904551 h 499"/>
                <a:gd name="T16" fmla="*/ 907661 w 500"/>
                <a:gd name="T17" fmla="*/ 627390 h 499"/>
                <a:gd name="T18" fmla="*/ 630320 w 500"/>
                <a:gd name="T19" fmla="*/ 352749 h 4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0" h="499">
                  <a:moveTo>
                    <a:pt x="250" y="499"/>
                  </a:moveTo>
                  <a:cubicBezTo>
                    <a:pt x="112" y="499"/>
                    <a:pt x="0" y="387"/>
                    <a:pt x="0" y="249"/>
                  </a:cubicBezTo>
                  <a:cubicBezTo>
                    <a:pt x="0" y="112"/>
                    <a:pt x="112" y="0"/>
                    <a:pt x="250" y="0"/>
                  </a:cubicBezTo>
                  <a:cubicBezTo>
                    <a:pt x="388" y="0"/>
                    <a:pt x="500" y="112"/>
                    <a:pt x="500" y="249"/>
                  </a:cubicBezTo>
                  <a:cubicBezTo>
                    <a:pt x="500" y="387"/>
                    <a:pt x="388" y="499"/>
                    <a:pt x="250" y="499"/>
                  </a:cubicBezTo>
                  <a:close/>
                  <a:moveTo>
                    <a:pt x="250" y="140"/>
                  </a:moveTo>
                  <a:cubicBezTo>
                    <a:pt x="190" y="140"/>
                    <a:pt x="140" y="189"/>
                    <a:pt x="140" y="249"/>
                  </a:cubicBezTo>
                  <a:cubicBezTo>
                    <a:pt x="140" y="310"/>
                    <a:pt x="190" y="359"/>
                    <a:pt x="250" y="359"/>
                  </a:cubicBezTo>
                  <a:cubicBezTo>
                    <a:pt x="311" y="359"/>
                    <a:pt x="360" y="310"/>
                    <a:pt x="360" y="249"/>
                  </a:cubicBezTo>
                  <a:cubicBezTo>
                    <a:pt x="360" y="189"/>
                    <a:pt x="311" y="140"/>
                    <a:pt x="250" y="140"/>
                  </a:cubicBezTo>
                  <a:close/>
                </a:path>
              </a:pathLst>
            </a:custGeom>
            <a:solidFill>
              <a:schemeClr val="tx1">
                <a:lumMod val="50000"/>
                <a:lumOff val="50000"/>
                <a:alpha val="14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lIns="182889" tIns="91445" rIns="182889" bIns="91445"/>
            <a:lstStyle/>
            <a:p>
              <a:pPr marL="0" marR="0" lvl="0" indent="0" defTabSz="1088639"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dirty="0">
                <a:ln>
                  <a:noFill/>
                </a:ln>
                <a:solidFill>
                  <a:srgbClr val="445469"/>
                </a:solidFill>
                <a:effectLst/>
                <a:uLnTx/>
                <a:uFillTx/>
              </a:endParaRPr>
            </a:p>
          </p:txBody>
        </p:sp>
        <p:sp>
          <p:nvSpPr>
            <p:cNvPr id="125" name="Freeform 248">
              <a:extLst>
                <a:ext uri="{FF2B5EF4-FFF2-40B4-BE49-F238E27FC236}">
                  <a16:creationId xmlns:a16="http://schemas.microsoft.com/office/drawing/2014/main" id="{758A34AE-13AA-46B1-8488-9AE6D6715D58}"/>
                </a:ext>
              </a:extLst>
            </p:cNvPr>
            <p:cNvSpPr>
              <a:spLocks noEditPoints="1"/>
            </p:cNvSpPr>
            <p:nvPr/>
          </p:nvSpPr>
          <p:spPr bwMode="auto">
            <a:xfrm>
              <a:off x="9566810" y="3236367"/>
              <a:ext cx="1050627" cy="1055245"/>
            </a:xfrm>
            <a:custGeom>
              <a:avLst/>
              <a:gdLst>
                <a:gd name="T0" fmla="*/ 722407 w 574"/>
                <a:gd name="T1" fmla="*/ 1450974 h 575"/>
                <a:gd name="T2" fmla="*/ 0 w 574"/>
                <a:gd name="T3" fmla="*/ 724225 h 575"/>
                <a:gd name="T4" fmla="*/ 722407 w 574"/>
                <a:gd name="T5" fmla="*/ 0 h 575"/>
                <a:gd name="T6" fmla="*/ 1444814 w 574"/>
                <a:gd name="T7" fmla="*/ 724225 h 575"/>
                <a:gd name="T8" fmla="*/ 722407 w 574"/>
                <a:gd name="T9" fmla="*/ 1450974 h 575"/>
                <a:gd name="T10" fmla="*/ 722407 w 574"/>
                <a:gd name="T11" fmla="*/ 403749 h 575"/>
                <a:gd name="T12" fmla="*/ 402736 w 574"/>
                <a:gd name="T13" fmla="*/ 724225 h 575"/>
                <a:gd name="T14" fmla="*/ 722407 w 574"/>
                <a:gd name="T15" fmla="*/ 1047225 h 575"/>
                <a:gd name="T16" fmla="*/ 1042078 w 574"/>
                <a:gd name="T17" fmla="*/ 724225 h 575"/>
                <a:gd name="T18" fmla="*/ 722407 w 574"/>
                <a:gd name="T19" fmla="*/ 403749 h 5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4" h="575">
                  <a:moveTo>
                    <a:pt x="287" y="575"/>
                  </a:moveTo>
                  <a:cubicBezTo>
                    <a:pt x="129" y="575"/>
                    <a:pt x="0" y="446"/>
                    <a:pt x="0" y="287"/>
                  </a:cubicBezTo>
                  <a:cubicBezTo>
                    <a:pt x="0" y="129"/>
                    <a:pt x="129" y="0"/>
                    <a:pt x="287" y="0"/>
                  </a:cubicBezTo>
                  <a:cubicBezTo>
                    <a:pt x="446" y="0"/>
                    <a:pt x="574" y="129"/>
                    <a:pt x="574" y="287"/>
                  </a:cubicBezTo>
                  <a:cubicBezTo>
                    <a:pt x="574" y="446"/>
                    <a:pt x="446" y="575"/>
                    <a:pt x="287" y="575"/>
                  </a:cubicBezTo>
                  <a:close/>
                  <a:moveTo>
                    <a:pt x="287" y="160"/>
                  </a:moveTo>
                  <a:cubicBezTo>
                    <a:pt x="217" y="160"/>
                    <a:pt x="160" y="217"/>
                    <a:pt x="160" y="287"/>
                  </a:cubicBezTo>
                  <a:cubicBezTo>
                    <a:pt x="160" y="358"/>
                    <a:pt x="217" y="415"/>
                    <a:pt x="287" y="415"/>
                  </a:cubicBezTo>
                  <a:cubicBezTo>
                    <a:pt x="357" y="415"/>
                    <a:pt x="414" y="358"/>
                    <a:pt x="414" y="287"/>
                  </a:cubicBezTo>
                  <a:cubicBezTo>
                    <a:pt x="414" y="217"/>
                    <a:pt x="357" y="160"/>
                    <a:pt x="287" y="160"/>
                  </a:cubicBezTo>
                  <a:close/>
                </a:path>
              </a:pathLst>
            </a:custGeom>
            <a:solidFill>
              <a:schemeClr val="tx1">
                <a:lumMod val="50000"/>
                <a:lumOff val="50000"/>
                <a:alpha val="14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lIns="182889" tIns="91445" rIns="182889" bIns="91445"/>
            <a:lstStyle/>
            <a:p>
              <a:pPr marL="0" marR="0" lvl="0" indent="0" defTabSz="1088639"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dirty="0">
                <a:ln>
                  <a:noFill/>
                </a:ln>
                <a:solidFill>
                  <a:srgbClr val="445469"/>
                </a:solidFill>
                <a:effectLst/>
                <a:uLnTx/>
                <a:uFillTx/>
              </a:endParaRPr>
            </a:p>
          </p:txBody>
        </p:sp>
        <p:sp>
          <p:nvSpPr>
            <p:cNvPr id="126" name="Freeform 249">
              <a:extLst>
                <a:ext uri="{FF2B5EF4-FFF2-40B4-BE49-F238E27FC236}">
                  <a16:creationId xmlns:a16="http://schemas.microsoft.com/office/drawing/2014/main" id="{088D8ECE-9C02-4683-9C6C-E87013078EC6}"/>
                </a:ext>
              </a:extLst>
            </p:cNvPr>
            <p:cNvSpPr>
              <a:spLocks noEditPoints="1"/>
            </p:cNvSpPr>
            <p:nvPr/>
          </p:nvSpPr>
          <p:spPr bwMode="auto">
            <a:xfrm>
              <a:off x="4050442" y="3820562"/>
              <a:ext cx="666166" cy="665012"/>
            </a:xfrm>
            <a:custGeom>
              <a:avLst/>
              <a:gdLst>
                <a:gd name="T0" fmla="*/ 181 w 363"/>
                <a:gd name="T1" fmla="*/ 363 h 363"/>
                <a:gd name="T2" fmla="*/ 0 w 363"/>
                <a:gd name="T3" fmla="*/ 181 h 363"/>
                <a:gd name="T4" fmla="*/ 181 w 363"/>
                <a:gd name="T5" fmla="*/ 0 h 363"/>
                <a:gd name="T6" fmla="*/ 363 w 363"/>
                <a:gd name="T7" fmla="*/ 181 h 363"/>
                <a:gd name="T8" fmla="*/ 181 w 363"/>
                <a:gd name="T9" fmla="*/ 363 h 363"/>
                <a:gd name="T10" fmla="*/ 181 w 363"/>
                <a:gd name="T11" fmla="*/ 120 h 363"/>
                <a:gd name="T12" fmla="*/ 120 w 363"/>
                <a:gd name="T13" fmla="*/ 181 h 363"/>
                <a:gd name="T14" fmla="*/ 181 w 363"/>
                <a:gd name="T15" fmla="*/ 243 h 363"/>
                <a:gd name="T16" fmla="*/ 243 w 363"/>
                <a:gd name="T17" fmla="*/ 181 h 363"/>
                <a:gd name="T18" fmla="*/ 181 w 363"/>
                <a:gd name="T19" fmla="*/ 12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 h="363">
                  <a:moveTo>
                    <a:pt x="181" y="363"/>
                  </a:moveTo>
                  <a:cubicBezTo>
                    <a:pt x="81" y="363"/>
                    <a:pt x="0" y="282"/>
                    <a:pt x="0" y="181"/>
                  </a:cubicBezTo>
                  <a:cubicBezTo>
                    <a:pt x="0" y="81"/>
                    <a:pt x="81" y="0"/>
                    <a:pt x="181" y="0"/>
                  </a:cubicBezTo>
                  <a:cubicBezTo>
                    <a:pt x="281" y="0"/>
                    <a:pt x="363" y="81"/>
                    <a:pt x="363" y="181"/>
                  </a:cubicBezTo>
                  <a:cubicBezTo>
                    <a:pt x="363" y="282"/>
                    <a:pt x="281" y="363"/>
                    <a:pt x="181" y="363"/>
                  </a:cubicBezTo>
                  <a:close/>
                  <a:moveTo>
                    <a:pt x="181" y="120"/>
                  </a:moveTo>
                  <a:cubicBezTo>
                    <a:pt x="147" y="120"/>
                    <a:pt x="120" y="147"/>
                    <a:pt x="120" y="181"/>
                  </a:cubicBezTo>
                  <a:cubicBezTo>
                    <a:pt x="120" y="215"/>
                    <a:pt x="147" y="243"/>
                    <a:pt x="181" y="243"/>
                  </a:cubicBezTo>
                  <a:cubicBezTo>
                    <a:pt x="215" y="243"/>
                    <a:pt x="243" y="215"/>
                    <a:pt x="243" y="181"/>
                  </a:cubicBezTo>
                  <a:cubicBezTo>
                    <a:pt x="243" y="147"/>
                    <a:pt x="215" y="120"/>
                    <a:pt x="181" y="120"/>
                  </a:cubicBezTo>
                  <a:close/>
                </a:path>
              </a:pathLst>
            </a:custGeom>
            <a:solidFill>
              <a:schemeClr val="tx1">
                <a:lumMod val="50000"/>
                <a:lumOff val="50000"/>
                <a:alpha val="14000"/>
              </a:schemeClr>
            </a:solidFill>
            <a:ln>
              <a:noFill/>
            </a:ln>
          </p:spPr>
          <p:txBody>
            <a:bodyPr lIns="182889" tIns="91445" rIns="182889" bIns="91445"/>
            <a:lstStyle/>
            <a:p>
              <a:pPr marL="0" marR="0" lvl="0" indent="0" defTabSz="1219261" eaLnBrk="1" fontAlgn="auto" latinLnBrk="0" hangingPunct="1">
                <a:lnSpc>
                  <a:spcPct val="100000"/>
                </a:lnSpc>
                <a:spcBef>
                  <a:spcPts val="0"/>
                </a:spcBef>
                <a:spcAft>
                  <a:spcPts val="0"/>
                </a:spcAft>
                <a:buClrTx/>
                <a:buSzTx/>
                <a:buFontTx/>
                <a:buNone/>
                <a:tabLst/>
                <a:defRPr/>
              </a:pPr>
              <a:endParaRPr kumimoji="0" lang="id-ID" sz="4300" b="0" i="0" u="none" strike="noStrike" kern="0" cap="none" spc="0" normalizeH="0" baseline="0" noProof="0">
                <a:ln>
                  <a:noFill/>
                </a:ln>
                <a:solidFill>
                  <a:srgbClr val="445469"/>
                </a:solidFill>
                <a:effectLst/>
                <a:uLnTx/>
                <a:uFillTx/>
              </a:endParaRPr>
            </a:p>
          </p:txBody>
        </p:sp>
        <p:grpSp>
          <p:nvGrpSpPr>
            <p:cNvPr id="127" name="Group 126">
              <a:extLst>
                <a:ext uri="{FF2B5EF4-FFF2-40B4-BE49-F238E27FC236}">
                  <a16:creationId xmlns:a16="http://schemas.microsoft.com/office/drawing/2014/main" id="{7692D918-F0BD-4A51-A76C-00D97104DAD7}"/>
                </a:ext>
              </a:extLst>
            </p:cNvPr>
            <p:cNvGrpSpPr/>
            <p:nvPr/>
          </p:nvGrpSpPr>
          <p:grpSpPr>
            <a:xfrm>
              <a:off x="2872765" y="2574841"/>
              <a:ext cx="2002567" cy="3316416"/>
              <a:chOff x="1498443" y="3296141"/>
              <a:chExt cx="1376598" cy="2280056"/>
            </a:xfrm>
            <a:solidFill>
              <a:schemeClr val="tx1">
                <a:lumMod val="50000"/>
                <a:lumOff val="50000"/>
                <a:alpha val="14000"/>
              </a:schemeClr>
            </a:solidFill>
          </p:grpSpPr>
          <p:grpSp>
            <p:nvGrpSpPr>
              <p:cNvPr id="128" name="Group 127">
                <a:extLst>
                  <a:ext uri="{FF2B5EF4-FFF2-40B4-BE49-F238E27FC236}">
                    <a16:creationId xmlns:a16="http://schemas.microsoft.com/office/drawing/2014/main" id="{55BAA778-87B4-4FC5-A264-16A8BE8E62F7}"/>
                  </a:ext>
                </a:extLst>
              </p:cNvPr>
              <p:cNvGrpSpPr/>
              <p:nvPr/>
            </p:nvGrpSpPr>
            <p:grpSpPr>
              <a:xfrm rot="20700000">
                <a:off x="1498443" y="3464825"/>
                <a:ext cx="1055686" cy="2111372"/>
                <a:chOff x="1480457" y="3328209"/>
                <a:chExt cx="1055686" cy="2111372"/>
              </a:xfrm>
              <a:grpFill/>
            </p:grpSpPr>
            <p:sp>
              <p:nvSpPr>
                <p:cNvPr id="131" name="Freeform 5">
                  <a:extLst>
                    <a:ext uri="{FF2B5EF4-FFF2-40B4-BE49-F238E27FC236}">
                      <a16:creationId xmlns:a16="http://schemas.microsoft.com/office/drawing/2014/main" id="{9E61451D-C30A-42AF-8E5E-7F97AB21B637}"/>
                    </a:ext>
                  </a:extLst>
                </p:cNvPr>
                <p:cNvSpPr>
                  <a:spLocks/>
                </p:cNvSpPr>
                <p:nvPr/>
              </p:nvSpPr>
              <p:spPr bwMode="auto">
                <a:xfrm>
                  <a:off x="1480457" y="3328209"/>
                  <a:ext cx="1055686" cy="1055686"/>
                </a:xfrm>
                <a:custGeom>
                  <a:avLst/>
                  <a:gdLst>
                    <a:gd name="T0" fmla="*/ 482 w 482"/>
                    <a:gd name="T1" fmla="*/ 36 h 482"/>
                    <a:gd name="T2" fmla="*/ 482 w 482"/>
                    <a:gd name="T3" fmla="*/ 0 h 482"/>
                    <a:gd name="T4" fmla="*/ 0 w 482"/>
                    <a:gd name="T5" fmla="*/ 482 h 482"/>
                    <a:gd name="T6" fmla="*/ 36 w 482"/>
                    <a:gd name="T7" fmla="*/ 482 h 482"/>
                    <a:gd name="T8" fmla="*/ 482 w 482"/>
                    <a:gd name="T9" fmla="*/ 36 h 482"/>
                  </a:gdLst>
                  <a:ahLst/>
                  <a:cxnLst>
                    <a:cxn ang="0">
                      <a:pos x="T0" y="T1"/>
                    </a:cxn>
                    <a:cxn ang="0">
                      <a:pos x="T2" y="T3"/>
                    </a:cxn>
                    <a:cxn ang="0">
                      <a:pos x="T4" y="T5"/>
                    </a:cxn>
                    <a:cxn ang="0">
                      <a:pos x="T6" y="T7"/>
                    </a:cxn>
                    <a:cxn ang="0">
                      <a:pos x="T8" y="T9"/>
                    </a:cxn>
                  </a:cxnLst>
                  <a:rect l="0" t="0" r="r" b="b"/>
                  <a:pathLst>
                    <a:path w="482" h="482">
                      <a:moveTo>
                        <a:pt x="482" y="36"/>
                      </a:moveTo>
                      <a:cubicBezTo>
                        <a:pt x="482" y="0"/>
                        <a:pt x="482" y="0"/>
                        <a:pt x="482" y="0"/>
                      </a:cubicBezTo>
                      <a:cubicBezTo>
                        <a:pt x="216" y="0"/>
                        <a:pt x="0" y="216"/>
                        <a:pt x="0" y="482"/>
                      </a:cubicBezTo>
                      <a:cubicBezTo>
                        <a:pt x="36" y="482"/>
                        <a:pt x="36" y="482"/>
                        <a:pt x="36" y="482"/>
                      </a:cubicBezTo>
                      <a:cubicBezTo>
                        <a:pt x="36" y="236"/>
                        <a:pt x="235" y="36"/>
                        <a:pt x="482" y="36"/>
                      </a:cubicBezTo>
                      <a:close/>
                    </a:path>
                  </a:pathLst>
                </a:custGeom>
                <a:grpFill/>
                <a:ln w="9525">
                  <a:noFill/>
                  <a:round/>
                  <a:headEnd/>
                  <a:tailEnd/>
                </a:ln>
              </p:spPr>
              <p:txBody>
                <a:bodyPr/>
                <a:lstStyle/>
                <a:p>
                  <a:pPr marL="0" marR="0" lvl="0" indent="0" defTabSz="1219261" eaLnBrk="1" fontAlgn="auto" latinLnBrk="0" hangingPunct="1">
                    <a:lnSpc>
                      <a:spcPct val="100000"/>
                    </a:lnSpc>
                    <a:spcBef>
                      <a:spcPts val="0"/>
                    </a:spcBef>
                    <a:spcAft>
                      <a:spcPts val="0"/>
                    </a:spcAft>
                    <a:buClrTx/>
                    <a:buSzTx/>
                    <a:buFontTx/>
                    <a:buNone/>
                    <a:tabLst/>
                    <a:defRPr/>
                  </a:pPr>
                  <a:endParaRPr kumimoji="0" lang="id-ID" sz="4300" b="0" i="0" u="none" strike="noStrike" kern="0" cap="none" spc="0" normalizeH="0" baseline="0" noProof="0">
                    <a:ln>
                      <a:noFill/>
                    </a:ln>
                    <a:solidFill>
                      <a:srgbClr val="445469"/>
                    </a:solidFill>
                    <a:effectLst/>
                    <a:uLnTx/>
                    <a:uFillTx/>
                  </a:endParaRPr>
                </a:p>
              </p:txBody>
            </p:sp>
            <p:sp>
              <p:nvSpPr>
                <p:cNvPr id="132" name="Freeform 6">
                  <a:extLst>
                    <a:ext uri="{FF2B5EF4-FFF2-40B4-BE49-F238E27FC236}">
                      <a16:creationId xmlns:a16="http://schemas.microsoft.com/office/drawing/2014/main" id="{0D8A0681-0BFE-45DF-AA6B-D8B5F7C17D79}"/>
                    </a:ext>
                  </a:extLst>
                </p:cNvPr>
                <p:cNvSpPr>
                  <a:spLocks/>
                </p:cNvSpPr>
                <p:nvPr/>
              </p:nvSpPr>
              <p:spPr bwMode="auto">
                <a:xfrm>
                  <a:off x="1480457" y="4383895"/>
                  <a:ext cx="1055686" cy="1055686"/>
                </a:xfrm>
                <a:custGeom>
                  <a:avLst/>
                  <a:gdLst>
                    <a:gd name="T0" fmla="*/ 36 w 482"/>
                    <a:gd name="T1" fmla="*/ 0 h 482"/>
                    <a:gd name="T2" fmla="*/ 36 w 482"/>
                    <a:gd name="T3" fmla="*/ 0 h 482"/>
                    <a:gd name="T4" fmla="*/ 0 w 482"/>
                    <a:gd name="T5" fmla="*/ 0 h 482"/>
                    <a:gd name="T6" fmla="*/ 482 w 482"/>
                    <a:gd name="T7" fmla="*/ 482 h 482"/>
                    <a:gd name="T8" fmla="*/ 482 w 482"/>
                    <a:gd name="T9" fmla="*/ 447 h 482"/>
                    <a:gd name="T10" fmla="*/ 36 w 482"/>
                    <a:gd name="T11" fmla="*/ 0 h 482"/>
                  </a:gdLst>
                  <a:ahLst/>
                  <a:cxnLst>
                    <a:cxn ang="0">
                      <a:pos x="T0" y="T1"/>
                    </a:cxn>
                    <a:cxn ang="0">
                      <a:pos x="T2" y="T3"/>
                    </a:cxn>
                    <a:cxn ang="0">
                      <a:pos x="T4" y="T5"/>
                    </a:cxn>
                    <a:cxn ang="0">
                      <a:pos x="T6" y="T7"/>
                    </a:cxn>
                    <a:cxn ang="0">
                      <a:pos x="T8" y="T9"/>
                    </a:cxn>
                    <a:cxn ang="0">
                      <a:pos x="T10" y="T11"/>
                    </a:cxn>
                  </a:cxnLst>
                  <a:rect l="0" t="0" r="r" b="b"/>
                  <a:pathLst>
                    <a:path w="482" h="482">
                      <a:moveTo>
                        <a:pt x="36" y="0"/>
                      </a:moveTo>
                      <a:cubicBezTo>
                        <a:pt x="36" y="0"/>
                        <a:pt x="36" y="0"/>
                        <a:pt x="36" y="0"/>
                      </a:cubicBezTo>
                      <a:cubicBezTo>
                        <a:pt x="0" y="0"/>
                        <a:pt x="0" y="0"/>
                        <a:pt x="0" y="0"/>
                      </a:cubicBezTo>
                      <a:cubicBezTo>
                        <a:pt x="0" y="267"/>
                        <a:pt x="216" y="482"/>
                        <a:pt x="482" y="482"/>
                      </a:cubicBezTo>
                      <a:cubicBezTo>
                        <a:pt x="482" y="447"/>
                        <a:pt x="482" y="447"/>
                        <a:pt x="482" y="447"/>
                      </a:cubicBezTo>
                      <a:cubicBezTo>
                        <a:pt x="235" y="447"/>
                        <a:pt x="36" y="247"/>
                        <a:pt x="36" y="0"/>
                      </a:cubicBezTo>
                      <a:close/>
                    </a:path>
                  </a:pathLst>
                </a:custGeom>
                <a:grpFill/>
                <a:ln w="9525">
                  <a:noFill/>
                  <a:round/>
                  <a:headEnd/>
                  <a:tailEnd/>
                </a:ln>
              </p:spPr>
              <p:txBody>
                <a:bodyPr/>
                <a:lstStyle/>
                <a:p>
                  <a:pPr marL="0" marR="0" lvl="0" indent="0" defTabSz="1219261" eaLnBrk="1" fontAlgn="auto" latinLnBrk="0" hangingPunct="1">
                    <a:lnSpc>
                      <a:spcPct val="100000"/>
                    </a:lnSpc>
                    <a:spcBef>
                      <a:spcPts val="0"/>
                    </a:spcBef>
                    <a:spcAft>
                      <a:spcPts val="0"/>
                    </a:spcAft>
                    <a:buClrTx/>
                    <a:buSzTx/>
                    <a:buFontTx/>
                    <a:buNone/>
                    <a:tabLst/>
                    <a:defRPr/>
                  </a:pPr>
                  <a:endParaRPr kumimoji="0" lang="id-ID" sz="4300" b="0" i="0" u="none" strike="noStrike" kern="0" cap="none" spc="0" normalizeH="0" baseline="0" noProof="0">
                    <a:ln>
                      <a:noFill/>
                    </a:ln>
                    <a:solidFill>
                      <a:srgbClr val="445469"/>
                    </a:solidFill>
                    <a:effectLst/>
                    <a:uLnTx/>
                    <a:uFillTx/>
                  </a:endParaRPr>
                </a:p>
              </p:txBody>
            </p:sp>
          </p:grpSp>
          <p:sp>
            <p:nvSpPr>
              <p:cNvPr id="129" name="Oval 128">
                <a:extLst>
                  <a:ext uri="{FF2B5EF4-FFF2-40B4-BE49-F238E27FC236}">
                    <a16:creationId xmlns:a16="http://schemas.microsoft.com/office/drawing/2014/main" id="{1750B11C-6DD0-47F1-95DA-77BD1D483E22}"/>
                  </a:ext>
                </a:extLst>
              </p:cNvPr>
              <p:cNvSpPr/>
              <p:nvPr/>
            </p:nvSpPr>
            <p:spPr>
              <a:xfrm>
                <a:off x="2221301" y="3296141"/>
                <a:ext cx="174172" cy="174172"/>
              </a:xfrm>
              <a:prstGeom prst="ellipse">
                <a:avLst/>
              </a:prstGeom>
              <a:grpFill/>
              <a:ln w="25400" cap="flat" cmpd="sng" algn="ctr">
                <a:noFill/>
                <a:prstDash val="solid"/>
              </a:ln>
              <a:effectLst/>
            </p:spPr>
            <p:txBody>
              <a:bodyPr anchor="ctr"/>
              <a:lstStyle/>
              <a:p>
                <a:pPr marL="0" marR="0" lvl="0" indent="0" algn="ctr" defTabSz="1219261" eaLnBrk="1" fontAlgn="auto" latinLnBrk="0" hangingPunct="1">
                  <a:lnSpc>
                    <a:spcPct val="100000"/>
                  </a:lnSpc>
                  <a:spcBef>
                    <a:spcPts val="0"/>
                  </a:spcBef>
                  <a:spcAft>
                    <a:spcPts val="0"/>
                  </a:spcAft>
                  <a:buClrTx/>
                  <a:buSzTx/>
                  <a:buFontTx/>
                  <a:buNone/>
                  <a:tabLst/>
                  <a:defRPr/>
                </a:pPr>
                <a:endParaRPr kumimoji="0" lang="id-ID" sz="4300" b="0" i="0" u="none" strike="noStrike" kern="0" cap="none" spc="0" normalizeH="0" baseline="0" noProof="0">
                  <a:ln>
                    <a:noFill/>
                  </a:ln>
                  <a:solidFill>
                    <a:prstClr val="white"/>
                  </a:solidFill>
                  <a:effectLst/>
                  <a:uLnTx/>
                  <a:uFillTx/>
                  <a:latin typeface="Calibri"/>
                  <a:ea typeface="+mn-ea"/>
                  <a:cs typeface="+mn-cs"/>
                </a:endParaRPr>
              </a:p>
            </p:txBody>
          </p:sp>
          <p:sp>
            <p:nvSpPr>
              <p:cNvPr id="130" name="Oval 129">
                <a:extLst>
                  <a:ext uri="{FF2B5EF4-FFF2-40B4-BE49-F238E27FC236}">
                    <a16:creationId xmlns:a16="http://schemas.microsoft.com/office/drawing/2014/main" id="{D45ADDA0-B731-446B-8AFA-F24E07383B6D}"/>
                  </a:ext>
                </a:extLst>
              </p:cNvPr>
              <p:cNvSpPr/>
              <p:nvPr/>
            </p:nvSpPr>
            <p:spPr>
              <a:xfrm>
                <a:off x="2700869" y="5282871"/>
                <a:ext cx="174172" cy="174172"/>
              </a:xfrm>
              <a:prstGeom prst="ellipse">
                <a:avLst/>
              </a:prstGeom>
              <a:grpFill/>
              <a:ln w="25400" cap="flat" cmpd="sng" algn="ctr">
                <a:noFill/>
                <a:prstDash val="solid"/>
              </a:ln>
              <a:effectLst/>
            </p:spPr>
            <p:txBody>
              <a:bodyPr anchor="ctr"/>
              <a:lstStyle/>
              <a:p>
                <a:pPr marL="0" marR="0" lvl="0" indent="0" algn="ctr" defTabSz="1219261" eaLnBrk="1" fontAlgn="auto" latinLnBrk="0" hangingPunct="1">
                  <a:lnSpc>
                    <a:spcPct val="100000"/>
                  </a:lnSpc>
                  <a:spcBef>
                    <a:spcPts val="0"/>
                  </a:spcBef>
                  <a:spcAft>
                    <a:spcPts val="0"/>
                  </a:spcAft>
                  <a:buClrTx/>
                  <a:buSzTx/>
                  <a:buFontTx/>
                  <a:buNone/>
                  <a:tabLst/>
                  <a:defRPr/>
                </a:pPr>
                <a:endParaRPr kumimoji="0" lang="id-ID" sz="43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Conversions</a:t>
            </a:r>
          </a:p>
        </p:txBody>
      </p:sp>
      <p:grpSp>
        <p:nvGrpSpPr>
          <p:cNvPr id="5" name="Group 4"/>
          <p:cNvGrpSpPr/>
          <p:nvPr/>
        </p:nvGrpSpPr>
        <p:grpSpPr>
          <a:xfrm>
            <a:off x="5899969" y="1145867"/>
            <a:ext cx="400049" cy="95238"/>
            <a:chOff x="1942594" y="2781300"/>
            <a:chExt cx="799891" cy="190500"/>
          </a:xfrm>
          <a:solidFill>
            <a:schemeClr val="bg1">
              <a:lumMod val="85000"/>
            </a:schemeClr>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8" name="Oval 4"/>
            <p:cNvSpPr>
              <a:spLocks/>
            </p:cNvSpPr>
            <p:nvPr/>
          </p:nvSpPr>
          <p:spPr bwMode="auto">
            <a:xfrm>
              <a:off x="2247315" y="2781300"/>
              <a:ext cx="190450" cy="190500"/>
            </a:xfrm>
            <a:prstGeom prst="ellipse">
              <a:avLst/>
            </a:prstGeom>
            <a:solidFill>
              <a:srgbClr val="C0C3BE"/>
            </a:solid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gr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pic>
        <p:nvPicPr>
          <p:cNvPr id="1026" name="Picture 2" descr="Image result for microsoft dynamics">
            <a:extLst>
              <a:ext uri="{FF2B5EF4-FFF2-40B4-BE49-F238E27FC236}">
                <a16:creationId xmlns:a16="http://schemas.microsoft.com/office/drawing/2014/main" id="{991ECAD3-7D8B-4F5A-9876-043465D68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099" y="1955507"/>
            <a:ext cx="276225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descr="A close up of a logo&#10;&#10;Description automatically generated">
            <a:extLst>
              <a:ext uri="{FF2B5EF4-FFF2-40B4-BE49-F238E27FC236}">
                <a16:creationId xmlns:a16="http://schemas.microsoft.com/office/drawing/2014/main" id="{EFB4CD5D-F71B-4148-AB54-27375096A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981" y="4881833"/>
            <a:ext cx="1980487" cy="1386341"/>
          </a:xfrm>
          <a:prstGeom prst="rect">
            <a:avLst/>
          </a:prstGeom>
        </p:spPr>
      </p:pic>
      <p:pic>
        <p:nvPicPr>
          <p:cNvPr id="86" name="Picture 85" descr="A close up of a logo&#10;&#10;Description automatically generated">
            <a:extLst>
              <a:ext uri="{FF2B5EF4-FFF2-40B4-BE49-F238E27FC236}">
                <a16:creationId xmlns:a16="http://schemas.microsoft.com/office/drawing/2014/main" id="{BF96AEAD-9FBE-46E4-B78C-ECE7C8C6B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156" y="4967561"/>
            <a:ext cx="1980487" cy="13863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5246A7DB-345D-47A4-AB52-66E43CBED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671" y="2484138"/>
            <a:ext cx="1980487" cy="1386341"/>
          </a:xfrm>
          <a:prstGeom prst="rect">
            <a:avLst/>
          </a:prstGeom>
        </p:spPr>
      </p:pic>
      <p:sp>
        <p:nvSpPr>
          <p:cNvPr id="26" name="Arrow: Circular 25">
            <a:extLst>
              <a:ext uri="{FF2B5EF4-FFF2-40B4-BE49-F238E27FC236}">
                <a16:creationId xmlns:a16="http://schemas.microsoft.com/office/drawing/2014/main" id="{1F7A4E7F-3FD0-425D-97CB-3EF8D07651F5}"/>
              </a:ext>
            </a:extLst>
          </p:cNvPr>
          <p:cNvSpPr/>
          <p:nvPr/>
        </p:nvSpPr>
        <p:spPr>
          <a:xfrm>
            <a:off x="3925232" y="1258232"/>
            <a:ext cx="4341536" cy="4341536"/>
          </a:xfrm>
          <a:prstGeom prst="circularArrow">
            <a:avLst>
              <a:gd name="adj1" fmla="val 3510"/>
              <a:gd name="adj2" fmla="val 435617"/>
              <a:gd name="adj3" fmla="val 19388872"/>
              <a:gd name="adj4" fmla="val 12575511"/>
              <a:gd name="adj5" fmla="val 4095"/>
            </a:avLst>
          </a:prstGeom>
          <a:solidFill>
            <a:srgbClr val="25C8B4"/>
          </a:solidFill>
          <a:ln>
            <a:noFill/>
          </a:ln>
          <a:effectLst/>
        </p:spPr>
      </p:sp>
      <p:sp>
        <p:nvSpPr>
          <p:cNvPr id="27" name="Arrow: Circular 26">
            <a:extLst>
              <a:ext uri="{FF2B5EF4-FFF2-40B4-BE49-F238E27FC236}">
                <a16:creationId xmlns:a16="http://schemas.microsoft.com/office/drawing/2014/main" id="{35C4A7C2-7097-4ECF-8AC6-8ABD5C373761}"/>
              </a:ext>
            </a:extLst>
          </p:cNvPr>
          <p:cNvSpPr/>
          <p:nvPr/>
        </p:nvSpPr>
        <p:spPr>
          <a:xfrm>
            <a:off x="3776826" y="3822948"/>
            <a:ext cx="4341536" cy="4341536"/>
          </a:xfrm>
          <a:prstGeom prst="circularArrow">
            <a:avLst>
              <a:gd name="adj1" fmla="val 3510"/>
              <a:gd name="adj2" fmla="val 435617"/>
              <a:gd name="adj3" fmla="val 19388872"/>
              <a:gd name="adj4" fmla="val 12575511"/>
              <a:gd name="adj5" fmla="val 4095"/>
            </a:avLst>
          </a:prstGeom>
          <a:solidFill>
            <a:srgbClr val="25C8B4"/>
          </a:solidFill>
          <a:ln>
            <a:noFill/>
          </a:ln>
          <a:effectLst/>
        </p:spPr>
      </p:sp>
      <p:grpSp>
        <p:nvGrpSpPr>
          <p:cNvPr id="28" name="Group 27">
            <a:extLst>
              <a:ext uri="{FF2B5EF4-FFF2-40B4-BE49-F238E27FC236}">
                <a16:creationId xmlns:a16="http://schemas.microsoft.com/office/drawing/2014/main" id="{8781ADA9-489F-401A-B5CE-5EC19F44F303}"/>
              </a:ext>
            </a:extLst>
          </p:cNvPr>
          <p:cNvGrpSpPr/>
          <p:nvPr/>
        </p:nvGrpSpPr>
        <p:grpSpPr>
          <a:xfrm>
            <a:off x="10956884" y="114363"/>
            <a:ext cx="1064100" cy="345690"/>
            <a:chOff x="902001" y="411944"/>
            <a:chExt cx="3363944" cy="1092831"/>
          </a:xfrm>
        </p:grpSpPr>
        <p:sp>
          <p:nvSpPr>
            <p:cNvPr id="29" name="Oval 28">
              <a:extLst>
                <a:ext uri="{FF2B5EF4-FFF2-40B4-BE49-F238E27FC236}">
                  <a16:creationId xmlns:a16="http://schemas.microsoft.com/office/drawing/2014/main" id="{5F1B7297-774F-49AD-88F1-BB9B720BE118}"/>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 descr="http://www.radixbay.com/home/wp-content/uploads/2014/06/Radixbay_r_cc1.png">
              <a:extLst>
                <a:ext uri="{FF2B5EF4-FFF2-40B4-BE49-F238E27FC236}">
                  <a16:creationId xmlns:a16="http://schemas.microsoft.com/office/drawing/2014/main" id="{4E508081-15CB-40A4-9F93-3A1FCC941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84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5B81DC-2464-4634-BFAA-3B04C0626E56}"/>
              </a:ext>
            </a:extLst>
          </p:cNvPr>
          <p:cNvPicPr>
            <a:picLocks noChangeAspect="1"/>
          </p:cNvPicPr>
          <p:nvPr/>
        </p:nvPicPr>
        <p:blipFill>
          <a:blip r:embed="rId3"/>
          <a:stretch>
            <a:fillRect/>
          </a:stretch>
        </p:blipFill>
        <p:spPr>
          <a:xfrm>
            <a:off x="2137594" y="2122938"/>
            <a:ext cx="7829550" cy="2076450"/>
          </a:xfrm>
          <a:prstGeom prst="rect">
            <a:avLst/>
          </a:prstGeom>
        </p:spPr>
      </p:pic>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The Data Migration Process</a:t>
            </a:r>
          </a:p>
        </p:txBody>
      </p:sp>
      <p:grpSp>
        <p:nvGrpSpPr>
          <p:cNvPr id="5" name="Group 4"/>
          <p:cNvGrpSpPr/>
          <p:nvPr/>
        </p:nvGrpSpPr>
        <p:grpSpPr>
          <a:xfrm>
            <a:off x="5899969" y="1145867"/>
            <a:ext cx="400049" cy="95238"/>
            <a:chOff x="1942594" y="2781300"/>
            <a:chExt cx="799891" cy="190500"/>
          </a:xfrm>
          <a:solidFill>
            <a:schemeClr val="bg1">
              <a:lumMod val="85000"/>
            </a:schemeClr>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8" name="Oval 4"/>
            <p:cNvSpPr>
              <a:spLocks/>
            </p:cNvSpPr>
            <p:nvPr/>
          </p:nvSpPr>
          <p:spPr bwMode="auto">
            <a:xfrm>
              <a:off x="2247315" y="2781300"/>
              <a:ext cx="190450" cy="190500"/>
            </a:xfrm>
            <a:prstGeom prst="ellipse">
              <a:avLst/>
            </a:prstGeom>
            <a:solidFill>
              <a:srgbClr val="C0C3BE"/>
            </a:solid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gr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graphicFrame>
        <p:nvGraphicFramePr>
          <p:cNvPr id="10" name="Diagram 9">
            <a:extLst>
              <a:ext uri="{FF2B5EF4-FFF2-40B4-BE49-F238E27FC236}">
                <a16:creationId xmlns:a16="http://schemas.microsoft.com/office/drawing/2014/main" id="{41C56B7C-D36E-46FE-8733-C9C102B157F3}"/>
              </a:ext>
            </a:extLst>
          </p:cNvPr>
          <p:cNvGraphicFramePr/>
          <p:nvPr>
            <p:extLst>
              <p:ext uri="{D42A27DB-BD31-4B8C-83A1-F6EECF244321}">
                <p14:modId xmlns:p14="http://schemas.microsoft.com/office/powerpoint/2010/main" val="451066571"/>
              </p:ext>
            </p:extLst>
          </p:nvPr>
        </p:nvGraphicFramePr>
        <p:xfrm>
          <a:off x="1509241" y="3020316"/>
          <a:ext cx="9189493" cy="2691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9" name="Picture 38">
            <a:extLst>
              <a:ext uri="{FF2B5EF4-FFF2-40B4-BE49-F238E27FC236}">
                <a16:creationId xmlns:a16="http://schemas.microsoft.com/office/drawing/2014/main" id="{6DBE52DE-465D-4CF3-B7EC-8D7DDB347305}"/>
              </a:ext>
            </a:extLst>
          </p:cNvPr>
          <p:cNvPicPr>
            <a:picLocks noChangeAspect="1"/>
          </p:cNvPicPr>
          <p:nvPr/>
        </p:nvPicPr>
        <p:blipFill>
          <a:blip r:embed="rId9"/>
          <a:stretch>
            <a:fillRect/>
          </a:stretch>
        </p:blipFill>
        <p:spPr>
          <a:xfrm>
            <a:off x="10915650" y="5414962"/>
            <a:ext cx="1045542" cy="1363933"/>
          </a:xfrm>
          <a:prstGeom prst="rect">
            <a:avLst/>
          </a:prstGeom>
        </p:spPr>
      </p:pic>
      <p:grpSp>
        <p:nvGrpSpPr>
          <p:cNvPr id="31" name="Group 30">
            <a:extLst>
              <a:ext uri="{FF2B5EF4-FFF2-40B4-BE49-F238E27FC236}">
                <a16:creationId xmlns:a16="http://schemas.microsoft.com/office/drawing/2014/main" id="{B2B27BD6-B667-4E8A-BA50-FF204816C431}"/>
              </a:ext>
            </a:extLst>
          </p:cNvPr>
          <p:cNvGrpSpPr/>
          <p:nvPr/>
        </p:nvGrpSpPr>
        <p:grpSpPr>
          <a:xfrm>
            <a:off x="10956884" y="114363"/>
            <a:ext cx="1064100" cy="345690"/>
            <a:chOff x="902001" y="411944"/>
            <a:chExt cx="3363944" cy="1092831"/>
          </a:xfrm>
        </p:grpSpPr>
        <p:sp>
          <p:nvSpPr>
            <p:cNvPr id="40" name="Oval 39">
              <a:extLst>
                <a:ext uri="{FF2B5EF4-FFF2-40B4-BE49-F238E27FC236}">
                  <a16:creationId xmlns:a16="http://schemas.microsoft.com/office/drawing/2014/main" id="{8A5E8C45-7E2E-4313-A870-8B84CB2BD5A3}"/>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2" descr="http://www.radixbay.com/home/wp-content/uploads/2014/06/Radixbay_r_cc1.png">
              <a:extLst>
                <a:ext uri="{FF2B5EF4-FFF2-40B4-BE49-F238E27FC236}">
                  <a16:creationId xmlns:a16="http://schemas.microsoft.com/office/drawing/2014/main" id="{5633B798-8787-48D1-984D-6BCD08006C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7237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33085-1144-4167-9DC0-0018070AE141}"/>
              </a:ext>
            </a:extLst>
          </p:cNvPr>
          <p:cNvSpPr/>
          <p:nvPr/>
        </p:nvSpPr>
        <p:spPr>
          <a:xfrm>
            <a:off x="0" y="-1659"/>
            <a:ext cx="12192000" cy="1013012"/>
          </a:xfrm>
          <a:prstGeom prst="rect">
            <a:avLst/>
          </a:prstGeom>
          <a:solidFill>
            <a:srgbClr val="125C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ea typeface="Lato Black" panose="020F0502020204030203" pitchFamily="34" charset="0"/>
                <a:cs typeface="Calibri" panose="020F0502020204030204" pitchFamily="34" charset="0"/>
              </a:rPr>
              <a:t>Data Analysis</a:t>
            </a:r>
          </a:p>
        </p:txBody>
      </p:sp>
      <p:grpSp>
        <p:nvGrpSpPr>
          <p:cNvPr id="5" name="Group 4"/>
          <p:cNvGrpSpPr/>
          <p:nvPr/>
        </p:nvGrpSpPr>
        <p:grpSpPr>
          <a:xfrm>
            <a:off x="5899969" y="1145867"/>
            <a:ext cx="400049" cy="95238"/>
            <a:chOff x="1942594" y="2781300"/>
            <a:chExt cx="799891" cy="190500"/>
          </a:xfrm>
          <a:solidFill>
            <a:schemeClr val="bg1">
              <a:lumMod val="85000"/>
            </a:schemeClr>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8" name="Oval 4"/>
            <p:cNvSpPr>
              <a:spLocks/>
            </p:cNvSpPr>
            <p:nvPr/>
          </p:nvSpPr>
          <p:spPr bwMode="auto">
            <a:xfrm>
              <a:off x="2247315" y="2781300"/>
              <a:ext cx="190450" cy="190500"/>
            </a:xfrm>
            <a:prstGeom prst="ellipse">
              <a:avLst/>
            </a:prstGeom>
            <a:solidFill>
              <a:srgbClr val="C0C3BE"/>
            </a:solid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sp>
          <p:nvSpPr>
            <p:cNvPr id="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542134">
                <a:defRPr/>
              </a:pPr>
              <a:endParaRPr lang="en-US" sz="900" dirty="0">
                <a:solidFill>
                  <a:srgbClr val="6FB844"/>
                </a:solidFill>
                <a:latin typeface="Lato Black"/>
                <a:cs typeface="Lato Black"/>
              </a:endParaRPr>
            </a:p>
          </p:txBody>
        </p:sp>
      </p:grpSp>
      <p:sp>
        <p:nvSpPr>
          <p:cNvPr id="11" name="Rectangle 2"/>
          <p:cNvSpPr>
            <a:spLocks/>
          </p:cNvSpPr>
          <p:nvPr/>
        </p:nvSpPr>
        <p:spPr bwMode="auto">
          <a:xfrm>
            <a:off x="6099960" y="372941"/>
            <a:ext cx="65"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542134">
              <a:defRPr/>
            </a:pPr>
            <a:endParaRPr lang="en-US" sz="1300" b="1" dirty="0">
              <a:solidFill>
                <a:srgbClr val="4B89D0"/>
              </a:solidFill>
              <a:latin typeface="Lato Black"/>
              <a:ea typeface="ＭＳ Ｐゴシック" charset="0"/>
              <a:cs typeface="Lato Black"/>
              <a:sym typeface="Montserrat-Regular" charset="0"/>
            </a:endParaRPr>
          </a:p>
        </p:txBody>
      </p:sp>
      <p:sp>
        <p:nvSpPr>
          <p:cNvPr id="31" name="Content Placeholder 12">
            <a:extLst>
              <a:ext uri="{FF2B5EF4-FFF2-40B4-BE49-F238E27FC236}">
                <a16:creationId xmlns:a16="http://schemas.microsoft.com/office/drawing/2014/main" id="{4B0D3DDF-3FC4-416B-AE36-B4A97620B24A}"/>
              </a:ext>
            </a:extLst>
          </p:cNvPr>
          <p:cNvSpPr>
            <a:spLocks noGrp="1"/>
          </p:cNvSpPr>
          <p:nvPr>
            <p:ph idx="1"/>
          </p:nvPr>
        </p:nvSpPr>
        <p:spPr>
          <a:xfrm>
            <a:off x="852750" y="1551252"/>
            <a:ext cx="7093598" cy="3931920"/>
          </a:xfrm>
        </p:spPr>
        <p:txBody>
          <a:bodyPr>
            <a:noAutofit/>
          </a:bodyPr>
          <a:lstStyle/>
          <a:p>
            <a:r>
              <a:rPr lang="en-US" sz="2400" dirty="0"/>
              <a:t>Manually observe data </a:t>
            </a:r>
          </a:p>
          <a:p>
            <a:pPr lvl="1"/>
            <a:r>
              <a:rPr lang="en-US" sz="2000" b="1" dirty="0">
                <a:solidFill>
                  <a:srgbClr val="1CADE5"/>
                </a:solidFill>
              </a:rPr>
              <a:t>TIP: </a:t>
            </a:r>
            <a:r>
              <a:rPr lang="en-US" sz="2000" dirty="0"/>
              <a:t>Python can split large CSVs into smaller</a:t>
            </a:r>
            <a:br>
              <a:rPr lang="en-US" sz="2000" dirty="0"/>
            </a:br>
            <a:r>
              <a:rPr lang="en-US" sz="2000" dirty="0"/>
              <a:t> files  </a:t>
            </a:r>
          </a:p>
          <a:p>
            <a:r>
              <a:rPr lang="en-US" sz="2400" dirty="0"/>
              <a:t>Automate the collection of the following:</a:t>
            </a:r>
          </a:p>
          <a:p>
            <a:pPr lvl="1"/>
            <a:r>
              <a:rPr lang="en-US" sz="2000" dirty="0"/>
              <a:t># of records</a:t>
            </a:r>
          </a:p>
          <a:p>
            <a:pPr lvl="1"/>
            <a:r>
              <a:rPr lang="en-US" sz="2000" dirty="0"/>
              <a:t># of columns</a:t>
            </a:r>
          </a:p>
          <a:p>
            <a:pPr lvl="1"/>
            <a:r>
              <a:rPr lang="en-US" sz="2000" dirty="0"/>
              <a:t>Max length of values in each column</a:t>
            </a:r>
          </a:p>
          <a:p>
            <a:pPr lvl="1"/>
            <a:r>
              <a:rPr lang="en-US" sz="2000" dirty="0"/>
              <a:t>Count of values in each column</a:t>
            </a:r>
          </a:p>
          <a:p>
            <a:pPr lvl="1"/>
            <a:r>
              <a:rPr lang="en-US" sz="2000" dirty="0"/>
              <a:t>Distinct count of values in</a:t>
            </a:r>
            <a:br>
              <a:rPr lang="en-US" sz="2000" dirty="0"/>
            </a:br>
            <a:r>
              <a:rPr lang="en-US" sz="2000" dirty="0"/>
              <a:t>each column</a:t>
            </a:r>
          </a:p>
          <a:p>
            <a:pPr lvl="1"/>
            <a:r>
              <a:rPr lang="en-US" sz="2000" dirty="0"/>
              <a:t>Nullable Fields</a:t>
            </a:r>
          </a:p>
          <a:p>
            <a:pPr lvl="1"/>
            <a:r>
              <a:rPr lang="en-US" sz="2000" dirty="0"/>
              <a:t>Field Usage</a:t>
            </a:r>
          </a:p>
        </p:txBody>
      </p:sp>
      <p:pic>
        <p:nvPicPr>
          <p:cNvPr id="40" name="Picture 39">
            <a:extLst>
              <a:ext uri="{FF2B5EF4-FFF2-40B4-BE49-F238E27FC236}">
                <a16:creationId xmlns:a16="http://schemas.microsoft.com/office/drawing/2014/main" id="{F89A0585-98CF-4886-B636-3642D88CED63}"/>
              </a:ext>
            </a:extLst>
          </p:cNvPr>
          <p:cNvPicPr>
            <a:picLocks noChangeAspect="1"/>
          </p:cNvPicPr>
          <p:nvPr/>
        </p:nvPicPr>
        <p:blipFill>
          <a:blip r:embed="rId3"/>
          <a:stretch>
            <a:fillRect/>
          </a:stretch>
        </p:blipFill>
        <p:spPr>
          <a:xfrm>
            <a:off x="5092005" y="4352230"/>
            <a:ext cx="6975907" cy="2261885"/>
          </a:xfrm>
          <a:prstGeom prst="rect">
            <a:avLst/>
          </a:prstGeom>
          <a:ln>
            <a:solidFill>
              <a:schemeClr val="accent1"/>
            </a:solidFill>
          </a:ln>
        </p:spPr>
      </p:pic>
      <p:pic>
        <p:nvPicPr>
          <p:cNvPr id="41" name="Picture 40">
            <a:extLst>
              <a:ext uri="{FF2B5EF4-FFF2-40B4-BE49-F238E27FC236}">
                <a16:creationId xmlns:a16="http://schemas.microsoft.com/office/drawing/2014/main" id="{CBA78798-7DB0-4A0B-89D7-ADCFB43E5314}"/>
              </a:ext>
            </a:extLst>
          </p:cNvPr>
          <p:cNvPicPr>
            <a:picLocks noChangeAspect="1"/>
          </p:cNvPicPr>
          <p:nvPr/>
        </p:nvPicPr>
        <p:blipFill>
          <a:blip r:embed="rId4"/>
          <a:stretch>
            <a:fillRect/>
          </a:stretch>
        </p:blipFill>
        <p:spPr>
          <a:xfrm>
            <a:off x="6756664" y="2102249"/>
            <a:ext cx="4582586" cy="1872154"/>
          </a:xfrm>
          <a:prstGeom prst="rect">
            <a:avLst/>
          </a:prstGeom>
          <a:ln>
            <a:solidFill>
              <a:schemeClr val="accent1"/>
            </a:solidFill>
          </a:ln>
        </p:spPr>
      </p:pic>
      <p:grpSp>
        <p:nvGrpSpPr>
          <p:cNvPr id="13" name="Group 12">
            <a:extLst>
              <a:ext uri="{FF2B5EF4-FFF2-40B4-BE49-F238E27FC236}">
                <a16:creationId xmlns:a16="http://schemas.microsoft.com/office/drawing/2014/main" id="{57326C01-4CCB-4887-BB75-24545740C25C}"/>
              </a:ext>
            </a:extLst>
          </p:cNvPr>
          <p:cNvGrpSpPr/>
          <p:nvPr/>
        </p:nvGrpSpPr>
        <p:grpSpPr>
          <a:xfrm>
            <a:off x="10956884" y="114363"/>
            <a:ext cx="1064100" cy="345690"/>
            <a:chOff x="902001" y="411944"/>
            <a:chExt cx="3363944" cy="1092831"/>
          </a:xfrm>
        </p:grpSpPr>
        <p:sp>
          <p:nvSpPr>
            <p:cNvPr id="14" name="Oval 13">
              <a:extLst>
                <a:ext uri="{FF2B5EF4-FFF2-40B4-BE49-F238E27FC236}">
                  <a16:creationId xmlns:a16="http://schemas.microsoft.com/office/drawing/2014/main" id="{DA2C7A5B-516D-41AF-AA7F-C83ADCA31D93}"/>
                </a:ext>
              </a:extLst>
            </p:cNvPr>
            <p:cNvSpPr/>
            <p:nvPr/>
          </p:nvSpPr>
          <p:spPr>
            <a:xfrm>
              <a:off x="902001" y="411944"/>
              <a:ext cx="3363944" cy="1092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descr="http://www.radixbay.com/home/wp-content/uploads/2014/06/Radixbay_r_cc1.png">
              <a:extLst>
                <a:ext uri="{FF2B5EF4-FFF2-40B4-BE49-F238E27FC236}">
                  <a16:creationId xmlns:a16="http://schemas.microsoft.com/office/drawing/2014/main" id="{27834F4C-AC10-48ED-9802-AA7503CA3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311" y="461174"/>
              <a:ext cx="2876327" cy="936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892663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563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3162</Words>
  <Application>Microsoft Office PowerPoint</Application>
  <PresentationFormat>Widescreen</PresentationFormat>
  <Paragraphs>448</Paragraphs>
  <Slides>35</Slides>
  <Notes>35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Arial</vt:lpstr>
      <vt:lpstr>Calibri</vt:lpstr>
      <vt:lpstr>Calibri Light</vt:lpstr>
      <vt:lpstr>Century Gothic</vt:lpstr>
      <vt:lpstr>Garamond</vt:lpstr>
      <vt:lpstr>Lato</vt:lpstr>
      <vt:lpstr>Lato Black</vt:lpstr>
      <vt:lpstr>Lato Bold</vt:lpstr>
      <vt:lpstr>Lato Light</vt:lpstr>
      <vt:lpstr>Lato Regular</vt:lpstr>
      <vt:lpstr>Roboto Light</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2019-02-01T18:10:27Z</dcterms:created>
  <dcterms:modified xsi:type="dcterms:W3CDTF">2020-02-04T19:39:36Z</dcterms:modified>
</cp:coreProperties>
</file>